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68" r:id="rId6"/>
    <p:sldId id="281" r:id="rId7"/>
    <p:sldId id="282" r:id="rId8"/>
    <p:sldId id="283" r:id="rId9"/>
    <p:sldId id="284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5CD49-60AB-4A39-B3F0-A133B5157E7D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BBD0-2DAD-445E-80F6-E23F980EF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0C7057-0C44-4D05-83FC-DA2DEEB3F75F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8077200" cy="1673352"/>
          </a:xfrm>
        </p:spPr>
        <p:txBody>
          <a:bodyPr/>
          <a:lstStyle/>
          <a:p>
            <a:r>
              <a:rPr lang="en-US" dirty="0" smtClean="0"/>
              <a:t>Community Data 2.0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8077200" cy="5852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Review of Past Community Efforts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838200" y="51816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Hosted by SCOPE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May 19, 2011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Gulf Coast Event &amp; Conference Center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Sarasota, Florida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8" name="Content Placeholder 3" descr="county map with ci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209799"/>
            <a:ext cx="3371205" cy="29320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Update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4400" y="1447800"/>
            <a:ext cx="419858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418556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2010 Update – Census Tracts map</a:t>
            </a:r>
            <a:endParaRPr lang="en-US" dirty="0"/>
          </a:p>
        </p:txBody>
      </p:sp>
      <p:pic>
        <p:nvPicPr>
          <p:cNvPr id="7" name="Content Placeholder 6" descr="Prsentation2 - Slide13-Red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57444" y="1752600"/>
            <a:ext cx="5757956" cy="4625975"/>
          </a:xfrm>
          <a:ln>
            <a:solidFill>
              <a:schemeClr val="accent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733800" y="2438400"/>
            <a:ext cx="1828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43400" y="60198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rsentation2 - Slide13-Redo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505200"/>
            <a:ext cx="3505200" cy="31075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762000" y="2438400"/>
            <a:ext cx="2971800" cy="1066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581400" y="4648200"/>
            <a:ext cx="2667000" cy="1295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Update – Low Birth Weight</a:t>
            </a:r>
            <a:endParaRPr lang="en-US" dirty="0"/>
          </a:p>
        </p:txBody>
      </p:sp>
      <p:pic>
        <p:nvPicPr>
          <p:cNvPr id="4" name="Content Placeholder 3" descr="LBW0709n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4343400" cy="33562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505200"/>
            <a:ext cx="4648200" cy="31277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Update – Infant Mortality</a:t>
            </a:r>
            <a:endParaRPr lang="en-US" dirty="0"/>
          </a:p>
        </p:txBody>
      </p:sp>
      <p:pic>
        <p:nvPicPr>
          <p:cNvPr id="4" name="Content Placeholder 3" descr="IM0709n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4338918" cy="33528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4285497" cy="312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Update – Diabetes</a:t>
            </a:r>
            <a:endParaRPr lang="en-US" dirty="0"/>
          </a:p>
        </p:txBody>
      </p:sp>
      <p:pic>
        <p:nvPicPr>
          <p:cNvPr id="4" name="Content Placeholder 3" descr="Diabetes2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4437529" cy="3429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86200"/>
            <a:ext cx="4432261" cy="2590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Update – HS Graduation</a:t>
            </a:r>
            <a:endParaRPr lang="en-US" dirty="0"/>
          </a:p>
        </p:txBody>
      </p:sp>
      <p:pic>
        <p:nvPicPr>
          <p:cNvPr id="8" name="Content Placeholder 7" descr="2009 Graduation Ra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447800"/>
            <a:ext cx="3124200" cy="241415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3826510" cy="2362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123" name="Picture 3" descr="L:\_GIS Data\Cards\2010 GIS maps updates\Learning\2009 Grad By Scho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038600"/>
            <a:ext cx="3352800" cy="259080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114800"/>
            <a:ext cx="3928520" cy="2362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Update – Violent Crime</a:t>
            </a:r>
            <a:endParaRPr lang="en-US" dirty="0"/>
          </a:p>
        </p:txBody>
      </p:sp>
      <p:pic>
        <p:nvPicPr>
          <p:cNvPr id="4" name="Content Placeholder 3" descr="2010 Violent Crim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4437529" cy="34290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343400"/>
            <a:ext cx="4469260" cy="2209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Update </a:t>
            </a:r>
            <a:r>
              <a:rPr lang="en-US" smtClean="0"/>
              <a:t>– Unemployment</a:t>
            </a:r>
            <a:endParaRPr lang="en-US" dirty="0"/>
          </a:p>
        </p:txBody>
      </p:sp>
      <p:pic>
        <p:nvPicPr>
          <p:cNvPr id="4" name="Content Placeholder 3" descr="Unemployment 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4141694" cy="32004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191000"/>
            <a:ext cx="4535466" cy="242277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Update – Protected Lands</a:t>
            </a:r>
            <a:endParaRPr lang="en-US" dirty="0"/>
          </a:p>
        </p:txBody>
      </p:sp>
      <p:pic>
        <p:nvPicPr>
          <p:cNvPr id="4" name="Content Placeholder 3" descr="Protected_Lands_Connectivity2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1" y="1447800"/>
            <a:ext cx="4141694" cy="3200400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082097"/>
            <a:ext cx="4495800" cy="25663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 Update – </a:t>
            </a:r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33465"/>
            <a:ext cx="396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Demographics:</a:t>
            </a:r>
            <a:r>
              <a:rPr lang="en-US" sz="1700" dirty="0" smtClean="0"/>
              <a:t>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Total population*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Age : 65 </a:t>
            </a:r>
            <a:r>
              <a:rPr lang="en-US" sz="1700" dirty="0" smtClean="0"/>
              <a:t>years &amp; older </a:t>
            </a:r>
            <a:r>
              <a:rPr lang="en-US" sz="1700" dirty="0" smtClean="0"/>
              <a:t>; Under </a:t>
            </a:r>
            <a:r>
              <a:rPr lang="en-US" sz="1700" dirty="0" smtClean="0"/>
              <a:t>18 </a:t>
            </a:r>
            <a:r>
              <a:rPr lang="en-US" sz="1700" dirty="0" smtClean="0"/>
              <a:t>years*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Race </a:t>
            </a:r>
            <a:r>
              <a:rPr lang="en-US" sz="1700" dirty="0" smtClean="0"/>
              <a:t>/ Ethnicity:  Black / African </a:t>
            </a:r>
            <a:r>
              <a:rPr lang="en-US" sz="1700" dirty="0" smtClean="0"/>
              <a:t>American; White; Hispanic </a:t>
            </a:r>
            <a:r>
              <a:rPr lang="en-US" sz="1700" dirty="0" smtClean="0"/>
              <a:t>/ </a:t>
            </a:r>
            <a:r>
              <a:rPr lang="en-US" sz="1700" dirty="0" smtClean="0"/>
              <a:t>Latino* </a:t>
            </a:r>
          </a:p>
          <a:p>
            <a:r>
              <a:rPr lang="en-US" sz="1700" b="1" dirty="0" smtClean="0"/>
              <a:t>Civic </a:t>
            </a:r>
            <a:r>
              <a:rPr lang="en-US" sz="1700" b="1" dirty="0" smtClean="0"/>
              <a:t>Well-Being:</a:t>
            </a:r>
            <a:r>
              <a:rPr lang="en-US" sz="1700" dirty="0" smtClean="0"/>
              <a:t>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Voter </a:t>
            </a:r>
            <a:r>
              <a:rPr lang="en-US" sz="1700" dirty="0" smtClean="0"/>
              <a:t>Registration </a:t>
            </a:r>
            <a:r>
              <a:rPr lang="en-US" sz="1700" dirty="0" smtClean="0"/>
              <a:t>*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Newspaper </a:t>
            </a:r>
            <a:r>
              <a:rPr lang="en-US" sz="1700" dirty="0" smtClean="0"/>
              <a:t>Circulation </a:t>
            </a:r>
            <a:endParaRPr lang="en-US" sz="1700" dirty="0" smtClean="0"/>
          </a:p>
          <a:p>
            <a:r>
              <a:rPr lang="en-US" sz="1700" b="1" dirty="0" smtClean="0"/>
              <a:t>Culture </a:t>
            </a:r>
            <a:r>
              <a:rPr lang="en-US" sz="1700" b="1" dirty="0" smtClean="0"/>
              <a:t>&amp; Recreation: </a:t>
            </a:r>
            <a:r>
              <a:rPr lang="en-US" sz="1700" dirty="0" smtClean="0"/>
              <a:t>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Public </a:t>
            </a:r>
            <a:r>
              <a:rPr lang="en-US" sz="1700" dirty="0" smtClean="0"/>
              <a:t>Library Visits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Recreational </a:t>
            </a:r>
            <a:r>
              <a:rPr lang="en-US" sz="1700" dirty="0" smtClean="0"/>
              <a:t>Boating </a:t>
            </a:r>
            <a:endParaRPr lang="en-US" sz="1700" dirty="0" smtClean="0"/>
          </a:p>
          <a:p>
            <a:r>
              <a:rPr lang="en-US" sz="1700" b="1" dirty="0" smtClean="0"/>
              <a:t>Economic </a:t>
            </a:r>
            <a:r>
              <a:rPr lang="en-US" sz="1700" b="1" dirty="0" smtClean="0"/>
              <a:t>Well-Being:</a:t>
            </a:r>
            <a:r>
              <a:rPr lang="en-US" sz="1700" dirty="0" smtClean="0"/>
              <a:t>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Tourist </a:t>
            </a:r>
            <a:r>
              <a:rPr lang="en-US" sz="1700" dirty="0" smtClean="0"/>
              <a:t>Spending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Unemployment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Income </a:t>
            </a:r>
            <a:r>
              <a:rPr lang="en-US" sz="1700" dirty="0" smtClean="0"/>
              <a:t>Below Poverty Level </a:t>
            </a:r>
            <a:endParaRPr lang="en-US" sz="1700" dirty="0" smtClean="0"/>
          </a:p>
          <a:p>
            <a:r>
              <a:rPr lang="en-US" sz="1700" b="1" dirty="0" smtClean="0"/>
              <a:t>Health</a:t>
            </a:r>
            <a:r>
              <a:rPr lang="en-US" sz="1700" b="1" dirty="0" smtClean="0"/>
              <a:t>:</a:t>
            </a:r>
            <a:r>
              <a:rPr lang="en-US" sz="1700" dirty="0" smtClean="0"/>
              <a:t>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Low </a:t>
            </a:r>
            <a:r>
              <a:rPr lang="en-US" sz="1700" dirty="0" smtClean="0"/>
              <a:t>Birth Weight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Infant </a:t>
            </a:r>
            <a:r>
              <a:rPr lang="en-US" sz="1700" dirty="0" smtClean="0"/>
              <a:t>Mortality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Eating </a:t>
            </a:r>
            <a:r>
              <a:rPr lang="en-US" sz="1700" dirty="0" smtClean="0"/>
              <a:t>Fruits &amp; Vegetables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Diabetes</a:t>
            </a:r>
            <a:endParaRPr 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1533465"/>
            <a:ext cx="4114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Learning</a:t>
            </a:r>
            <a:r>
              <a:rPr lang="en-US" sz="1700" b="1" dirty="0" smtClean="0"/>
              <a:t>:</a:t>
            </a:r>
            <a:r>
              <a:rPr lang="en-US" sz="1700" dirty="0" smtClean="0"/>
              <a:t>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School </a:t>
            </a:r>
            <a:r>
              <a:rPr lang="en-US" sz="1700" dirty="0" smtClean="0"/>
              <a:t>Stability </a:t>
            </a:r>
            <a:r>
              <a:rPr lang="en-US" sz="1700" dirty="0" smtClean="0"/>
              <a:t>*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10th </a:t>
            </a:r>
            <a:r>
              <a:rPr lang="en-US" sz="1700" dirty="0" smtClean="0"/>
              <a:t>Grade Reading </a:t>
            </a:r>
            <a:r>
              <a:rPr lang="en-US" sz="1700" dirty="0" smtClean="0"/>
              <a:t>Achievement*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High </a:t>
            </a:r>
            <a:r>
              <a:rPr lang="en-US" sz="1700" dirty="0" smtClean="0"/>
              <a:t>School </a:t>
            </a:r>
            <a:r>
              <a:rPr lang="en-US" sz="1700" dirty="0" smtClean="0"/>
              <a:t>Absenteeism*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High </a:t>
            </a:r>
            <a:r>
              <a:rPr lang="en-US" sz="1700" dirty="0" smtClean="0"/>
              <a:t>School Graduation </a:t>
            </a:r>
            <a:r>
              <a:rPr lang="en-US" sz="1700" dirty="0" smtClean="0"/>
              <a:t>*</a:t>
            </a:r>
          </a:p>
          <a:p>
            <a:r>
              <a:rPr lang="en-US" sz="1700" b="1" dirty="0" smtClean="0"/>
              <a:t>Natural </a:t>
            </a:r>
            <a:r>
              <a:rPr lang="en-US" sz="1700" b="1" dirty="0" smtClean="0"/>
              <a:t>Environment:</a:t>
            </a:r>
            <a:r>
              <a:rPr lang="en-US" sz="1700" dirty="0" smtClean="0"/>
              <a:t>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Connectivity </a:t>
            </a:r>
            <a:r>
              <a:rPr lang="en-US" sz="1700" dirty="0" smtClean="0"/>
              <a:t>of Local Protected </a:t>
            </a:r>
            <a:r>
              <a:rPr lang="en-US" sz="1700" dirty="0" smtClean="0"/>
              <a:t>Lands*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Fresh </a:t>
            </a:r>
            <a:r>
              <a:rPr lang="en-US" sz="1700" dirty="0" smtClean="0"/>
              <a:t>Water Consumption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Active </a:t>
            </a:r>
            <a:r>
              <a:rPr lang="en-US" sz="1700" dirty="0" smtClean="0"/>
              <a:t>Bald Eagle </a:t>
            </a:r>
            <a:r>
              <a:rPr lang="en-US" sz="1700" dirty="0" smtClean="0"/>
              <a:t>Nests* </a:t>
            </a:r>
          </a:p>
          <a:p>
            <a:r>
              <a:rPr lang="en-US" sz="1700" b="1" dirty="0" smtClean="0"/>
              <a:t>Built </a:t>
            </a:r>
            <a:r>
              <a:rPr lang="en-US" sz="1700" b="1" dirty="0" smtClean="0"/>
              <a:t>Environment:</a:t>
            </a:r>
            <a:r>
              <a:rPr lang="en-US" sz="1700" dirty="0" smtClean="0"/>
              <a:t>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Housing </a:t>
            </a:r>
            <a:r>
              <a:rPr lang="en-US" sz="1700" dirty="0" smtClean="0"/>
              <a:t>Stock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Home </a:t>
            </a:r>
            <a:r>
              <a:rPr lang="en-US" sz="1700" dirty="0" smtClean="0"/>
              <a:t>Occupancy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Residential </a:t>
            </a:r>
            <a:r>
              <a:rPr lang="en-US" sz="1700" dirty="0" smtClean="0"/>
              <a:t>Permits Issued </a:t>
            </a:r>
            <a:endParaRPr lang="en-US" sz="1700" dirty="0" smtClean="0"/>
          </a:p>
          <a:p>
            <a:r>
              <a:rPr lang="en-US" sz="1700" b="1" dirty="0" smtClean="0"/>
              <a:t>Social </a:t>
            </a:r>
            <a:r>
              <a:rPr lang="en-US" sz="1700" b="1" dirty="0" smtClean="0"/>
              <a:t>Well-Being:</a:t>
            </a:r>
            <a:r>
              <a:rPr lang="en-US" sz="1700" dirty="0" smtClean="0"/>
              <a:t>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Domestic </a:t>
            </a:r>
            <a:r>
              <a:rPr lang="en-US" sz="1700" dirty="0" smtClean="0"/>
              <a:t>Violence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Violent </a:t>
            </a:r>
            <a:r>
              <a:rPr lang="en-US" sz="1700" dirty="0" smtClean="0"/>
              <a:t>Crime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Homelessness </a:t>
            </a:r>
          </a:p>
          <a:p>
            <a:r>
              <a:rPr lang="en-US" sz="1700" b="1" dirty="0" smtClean="0"/>
              <a:t>Transportation</a:t>
            </a:r>
            <a:r>
              <a:rPr lang="en-US" sz="1700" b="1" dirty="0" smtClean="0"/>
              <a:t>:</a:t>
            </a:r>
            <a:r>
              <a:rPr lang="en-US" sz="1700" dirty="0" smtClean="0"/>
              <a:t> Motor Vehicle </a:t>
            </a:r>
            <a:r>
              <a:rPr lang="en-US" sz="1700" dirty="0" smtClean="0"/>
              <a:t>Usage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 </a:t>
            </a:r>
            <a:r>
              <a:rPr lang="en-US" sz="1700" dirty="0" smtClean="0"/>
              <a:t>Public Transportation </a:t>
            </a:r>
            <a:endParaRPr lang="en-US" sz="17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sz="1700" dirty="0" smtClean="0"/>
              <a:t>Traffic </a:t>
            </a:r>
            <a:r>
              <a:rPr lang="en-US" sz="1700" dirty="0" smtClean="0"/>
              <a:t>Crash </a:t>
            </a:r>
            <a:r>
              <a:rPr lang="en-US" sz="1700" dirty="0" smtClean="0"/>
              <a:t>Fatalities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00600" y="5715000"/>
            <a:ext cx="41148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1524000"/>
            <a:ext cx="4114800" cy="403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524000"/>
            <a:ext cx="4343400" cy="426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SCOPE-related efforts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47800"/>
            <a:ext cx="4724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6 </a:t>
            </a:r>
            <a:r>
              <a:rPr lang="en-US" sz="2800" dirty="0" smtClean="0"/>
              <a:t>Community Report Cards</a:t>
            </a:r>
          </a:p>
          <a:p>
            <a:pPr lvl="1"/>
            <a:r>
              <a:rPr lang="en-US" sz="2000" dirty="0" smtClean="0"/>
              <a:t>(Demographics)</a:t>
            </a:r>
          </a:p>
          <a:p>
            <a:pPr lvl="1"/>
            <a:r>
              <a:rPr lang="en-US" sz="2000" dirty="0" smtClean="0"/>
              <a:t>Civic Participation</a:t>
            </a:r>
          </a:p>
          <a:p>
            <a:pPr lvl="1"/>
            <a:r>
              <a:rPr lang="en-US" sz="2000" dirty="0" smtClean="0"/>
              <a:t>Culture &amp; Recreation</a:t>
            </a:r>
          </a:p>
          <a:p>
            <a:pPr lvl="1"/>
            <a:r>
              <a:rPr lang="en-US" sz="2000" dirty="0" smtClean="0"/>
              <a:t>Economy</a:t>
            </a:r>
          </a:p>
          <a:p>
            <a:pPr lvl="1"/>
            <a:r>
              <a:rPr lang="en-US" sz="2000" dirty="0" smtClean="0"/>
              <a:t>Health</a:t>
            </a:r>
          </a:p>
          <a:p>
            <a:pPr lvl="1"/>
            <a:r>
              <a:rPr lang="en-US" sz="2000" dirty="0" smtClean="0"/>
              <a:t>Learning</a:t>
            </a:r>
          </a:p>
          <a:p>
            <a:pPr lvl="1"/>
            <a:r>
              <a:rPr lang="en-US" sz="2000" dirty="0" smtClean="0"/>
              <a:t>Natural Environment</a:t>
            </a:r>
          </a:p>
          <a:p>
            <a:pPr lvl="1"/>
            <a:r>
              <a:rPr lang="en-US" sz="2000" dirty="0" smtClean="0"/>
              <a:t>(Built </a:t>
            </a:r>
            <a:r>
              <a:rPr lang="en-US" sz="2000" dirty="0" smtClean="0"/>
              <a:t>Environment)</a:t>
            </a:r>
          </a:p>
          <a:p>
            <a:pPr lvl="1"/>
            <a:r>
              <a:rPr lang="en-US" sz="2000" dirty="0" smtClean="0"/>
              <a:t>Social Environment</a:t>
            </a:r>
          </a:p>
          <a:p>
            <a:pPr lvl="1"/>
            <a:r>
              <a:rPr lang="en-US" sz="2000" dirty="0" smtClean="0"/>
              <a:t>Transportation</a:t>
            </a:r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24400" y="1524000"/>
            <a:ext cx="44196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8 Study Reports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B0F0"/>
              </a:buClr>
              <a:buSzTx/>
              <a:buFont typeface="Verdana"/>
              <a:buChar char="◦"/>
              <a:tabLst/>
              <a:defRPr/>
            </a:pPr>
            <a:r>
              <a:rPr lang="en-US" sz="2000" dirty="0" smtClean="0"/>
              <a:t>Aging: The Possibilities (2009)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B0F0"/>
              </a:buClr>
              <a:buSzTx/>
              <a:buFont typeface="Verdana"/>
              <a:buChar char="◦"/>
              <a:tabLst/>
              <a:defRPr/>
            </a:pPr>
            <a:r>
              <a:rPr lang="en-US" sz="2000" dirty="0" smtClean="0"/>
              <a:t>Race &amp; Cultural Relations (2008)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B0F0"/>
              </a:buClr>
              <a:buSzTx/>
              <a:buFont typeface="Verdana"/>
              <a:buChar char="◦"/>
              <a:tabLst/>
              <a:defRPr/>
            </a:pPr>
            <a:r>
              <a:rPr lang="en-US" sz="2000" dirty="0" smtClean="0"/>
              <a:t>Community Change: 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B0F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    Redevelopment &amp; Infill (2004)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B0F0"/>
              </a:buClr>
              <a:buSzTx/>
              <a:buFont typeface="Verdana"/>
              <a:buChar char="◦"/>
              <a:tabLst/>
              <a:defRPr/>
            </a:pPr>
            <a:r>
              <a:rPr lang="en-US" sz="2000" dirty="0" smtClean="0"/>
              <a:t>Family Violence (2004)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B0F0"/>
              </a:buClr>
              <a:buSzTx/>
              <a:buFont typeface="Verdana"/>
              <a:buChar char="◦"/>
              <a:tabLst/>
              <a:defRPr/>
            </a:pPr>
            <a:r>
              <a:rPr lang="en-US" sz="2000" dirty="0" smtClean="0"/>
              <a:t>Mental Health (2003)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B0F0"/>
              </a:buClr>
              <a:buSzTx/>
              <a:buFont typeface="Verdana"/>
              <a:buChar char="◦"/>
              <a:tabLst/>
              <a:defRPr/>
            </a:pPr>
            <a:r>
              <a:rPr lang="en-US" sz="2000" dirty="0" smtClean="0"/>
              <a:t>School Dropout (2003)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B0F0"/>
              </a:buClr>
              <a:buSzTx/>
              <a:buFont typeface="Verdana"/>
              <a:buChar char="◦"/>
              <a:tabLst/>
              <a:defRPr/>
            </a:pPr>
            <a:r>
              <a:rPr lang="en-US" sz="2000" dirty="0" smtClean="0"/>
              <a:t>Affordable Housing (2002)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B0F0"/>
              </a:buClr>
              <a:buSzTx/>
              <a:buFont typeface="Verdana"/>
              <a:buChar char="◦"/>
              <a:tabLst/>
              <a:defRPr/>
            </a:pPr>
            <a:r>
              <a:rPr lang="en-US" sz="2000" dirty="0" smtClean="0"/>
              <a:t>Traffic Flow &amp; Congestion (2002)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5562600"/>
            <a:ext cx="51054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People Count Reports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B0F0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 Count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B0F0"/>
              </a:buClr>
              <a:buSzTx/>
              <a:buFont typeface="Verdana"/>
              <a:buChar char="◦"/>
              <a:tabLst/>
              <a:defRPr/>
            </a:pPr>
            <a:r>
              <a:rPr lang="en-US" sz="2000" dirty="0" smtClean="0"/>
              <a:t>People Count:  Race &amp; Ethnicity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As someone who lives and/or works in Sarasota County, what surprises you in the patterns revealed in these data?</a:t>
            </a:r>
          </a:p>
          <a:p>
            <a:endParaRPr lang="en-US" sz="4000" dirty="0" smtClean="0"/>
          </a:p>
          <a:p>
            <a:r>
              <a:rPr lang="en-US" sz="4000" dirty="0" smtClean="0"/>
              <a:t>Which patterns interest, concern or inspire you most?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705600" y="6248400"/>
            <a:ext cx="6858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Summary of </a:t>
            </a:r>
            <a:r>
              <a:rPr lang="en-US" dirty="0" smtClean="0"/>
              <a:t>Community Indicators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828800"/>
          <a:ext cx="6934199" cy="4389120"/>
        </p:xfrm>
        <a:graphic>
          <a:graphicData uri="http://schemas.openxmlformats.org/drawingml/2006/table">
            <a:tbl>
              <a:tblPr/>
              <a:tblGrid>
                <a:gridCol w="4895204"/>
                <a:gridCol w="2038995"/>
              </a:tblGrid>
              <a:tr h="584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Arial"/>
                          <a:ea typeface="Cambria"/>
                          <a:cs typeface="Times New Roman"/>
                        </a:rPr>
                        <a:t>Domain</a:t>
                      </a:r>
                      <a:endParaRPr lang="en-US" sz="2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# of indicators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Demographics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12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Civic Participation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17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Culture &amp; Recreation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9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Economy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30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Health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30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Learning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21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Natural Environment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15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Built Environment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5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Social Environment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27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rial"/>
                          <a:ea typeface="Cambria"/>
                          <a:cs typeface="Times New Roman"/>
                        </a:rPr>
                        <a:t>Transportation</a:t>
                      </a:r>
                      <a:endParaRPr lang="en-US" sz="2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rial"/>
                          <a:ea typeface="Cambria"/>
                          <a:cs typeface="Times New Roman"/>
                        </a:rPr>
                        <a:t>18</a:t>
                      </a:r>
                      <a:endParaRPr lang="en-US" sz="2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6248401"/>
            <a:ext cx="1295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184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Community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9372600" cy="4800600"/>
          </a:xfrm>
        </p:spPr>
        <p:txBody>
          <a:bodyPr/>
          <a:lstStyle/>
          <a:p>
            <a:r>
              <a:rPr lang="en-US" dirty="0" smtClean="0"/>
              <a:t> Community Health Improvement Partnership</a:t>
            </a:r>
          </a:p>
          <a:p>
            <a:r>
              <a:rPr lang="en-US" dirty="0" smtClean="0"/>
              <a:t> Economic Development Corporation</a:t>
            </a:r>
          </a:p>
          <a:p>
            <a:r>
              <a:rPr lang="en-US" dirty="0" smtClean="0"/>
              <a:t> Sarasota County Green Map</a:t>
            </a:r>
          </a:p>
          <a:p>
            <a:r>
              <a:rPr lang="en-US" dirty="0" smtClean="0"/>
              <a:t> Community Alliance</a:t>
            </a:r>
          </a:p>
          <a:p>
            <a:r>
              <a:rPr lang="en-US" dirty="0" smtClean="0"/>
              <a:t>  PACE-EH</a:t>
            </a:r>
          </a:p>
          <a:p>
            <a:r>
              <a:rPr lang="en-US" dirty="0" smtClean="0"/>
              <a:t> Continuing the Conversation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Advisory Groups: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Longboat </a:t>
            </a:r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PZB Board  </a:t>
            </a:r>
          </a:p>
          <a:p>
            <a:r>
              <a:rPr lang="en-US" dirty="0" smtClean="0"/>
              <a:t>Zoning Board of Adjustment  </a:t>
            </a:r>
          </a:p>
          <a:p>
            <a:r>
              <a:rPr lang="en-US" dirty="0" smtClean="0"/>
              <a:t>Code Enforcement Board  </a:t>
            </a:r>
          </a:p>
          <a:p>
            <a:r>
              <a:rPr lang="en-US" dirty="0" smtClean="0"/>
              <a:t>Police Officers Pension Board</a:t>
            </a:r>
          </a:p>
          <a:p>
            <a:r>
              <a:rPr lang="en-US" dirty="0" smtClean="0"/>
              <a:t>General Employees Pension Board</a:t>
            </a:r>
          </a:p>
          <a:p>
            <a:r>
              <a:rPr lang="en-US" dirty="0" smtClean="0"/>
              <a:t> Firefighters Pension Board </a:t>
            </a:r>
          </a:p>
          <a:p>
            <a:r>
              <a:rPr lang="en-US" dirty="0" smtClean="0"/>
              <a:t>Citizens Tax Oversight Committee</a:t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162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Advisory Groups: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North </a:t>
            </a:r>
            <a:r>
              <a:rPr lang="en-US" dirty="0" smtClean="0"/>
              <a:t>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49808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Art Advisory Board</a:t>
            </a:r>
          </a:p>
          <a:p>
            <a:r>
              <a:rPr lang="en-US" sz="3400" dirty="0" smtClean="0"/>
              <a:t>Audit Committee</a:t>
            </a:r>
          </a:p>
          <a:p>
            <a:r>
              <a:rPr lang="en-US" sz="3400" dirty="0" smtClean="0"/>
              <a:t>Beautification and Tree/Scenic Highway Committee</a:t>
            </a:r>
          </a:p>
          <a:p>
            <a:r>
              <a:rPr lang="en-US" sz="3400" dirty="0" smtClean="0"/>
              <a:t>Business and Economic Development Advisory Board</a:t>
            </a:r>
          </a:p>
          <a:p>
            <a:r>
              <a:rPr lang="en-US" sz="3400" dirty="0" smtClean="0"/>
              <a:t>Charter Review Advisory Board</a:t>
            </a:r>
          </a:p>
          <a:p>
            <a:r>
              <a:rPr lang="en-US" sz="3400" dirty="0" smtClean="0"/>
              <a:t>Citizens Tax Oversight Committee</a:t>
            </a:r>
          </a:p>
          <a:p>
            <a:r>
              <a:rPr lang="en-US" sz="3400" dirty="0" smtClean="0"/>
              <a:t>Code Enforcement Board</a:t>
            </a:r>
          </a:p>
          <a:p>
            <a:r>
              <a:rPr lang="en-US" sz="3400" dirty="0" smtClean="0"/>
              <a:t>Contractor's Licensing Board</a:t>
            </a:r>
          </a:p>
          <a:p>
            <a:r>
              <a:rPr lang="en-US" sz="3400" dirty="0" smtClean="0"/>
              <a:t>Joint Management Advisory Board</a:t>
            </a:r>
          </a:p>
          <a:p>
            <a:r>
              <a:rPr lang="en-US" sz="3400" dirty="0" smtClean="0"/>
              <a:t>Loan Administration Committee</a:t>
            </a:r>
          </a:p>
          <a:p>
            <a:r>
              <a:rPr lang="en-US" sz="3400" dirty="0" smtClean="0"/>
              <a:t>Municipal Firefighters Pension Trust Fund Board of Trustees</a:t>
            </a:r>
          </a:p>
          <a:p>
            <a:r>
              <a:rPr lang="en-US" sz="3400" dirty="0" smtClean="0"/>
              <a:t>Municipal Police Officers' Pension Trust Fund Board of Trustees</a:t>
            </a:r>
          </a:p>
          <a:p>
            <a:r>
              <a:rPr lang="en-US" sz="3400" dirty="0" smtClean="0"/>
              <a:t>Naming Committee</a:t>
            </a:r>
          </a:p>
          <a:p>
            <a:r>
              <a:rPr lang="en-US" sz="3400" dirty="0" smtClean="0"/>
              <a:t>Parks &amp; Recreation Advisory Board</a:t>
            </a:r>
          </a:p>
          <a:p>
            <a:r>
              <a:rPr lang="en-US" sz="3400" dirty="0" smtClean="0"/>
              <a:t>Planning &amp; Zoning Advisory Board</a:t>
            </a:r>
          </a:p>
          <a:p>
            <a:r>
              <a:rPr lang="en-US" sz="3400" dirty="0" smtClean="0"/>
              <a:t>Public Utility Advisory Board</a:t>
            </a:r>
          </a:p>
          <a:p>
            <a:r>
              <a:rPr lang="en-US" sz="3400" dirty="0" smtClean="0"/>
              <a:t>Sister City Committee</a:t>
            </a:r>
          </a:p>
          <a:p>
            <a:r>
              <a:rPr lang="en-US" sz="3400" dirty="0" err="1" smtClean="0"/>
              <a:t>Tamiami</a:t>
            </a:r>
            <a:r>
              <a:rPr lang="en-US" sz="3400" dirty="0" smtClean="0"/>
              <a:t> Trail Appearance Advisory Board</a:t>
            </a:r>
          </a:p>
          <a:p>
            <a:r>
              <a:rPr lang="en-US" sz="3400" dirty="0" smtClean="0"/>
              <a:t>Transportation Advisory Board</a:t>
            </a:r>
          </a:p>
          <a:p>
            <a:r>
              <a:rPr lang="en-US" sz="3400" dirty="0" smtClean="0"/>
              <a:t>Zoning Board of Appeals</a:t>
            </a:r>
            <a:r>
              <a:rPr lang="en-US" sz="3400" u="sng" dirty="0" smtClean="0"/>
              <a:t> </a:t>
            </a:r>
            <a:endParaRPr lang="en-US" sz="3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Advisory Groups: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467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Architectural Review Board</a:t>
            </a:r>
          </a:p>
          <a:p>
            <a:r>
              <a:rPr lang="en-US" dirty="0" smtClean="0"/>
              <a:t>Municipal Code Enforcement Board</a:t>
            </a:r>
          </a:p>
          <a:p>
            <a:r>
              <a:rPr lang="en-US" dirty="0" smtClean="0"/>
              <a:t>Construction Board of Adjustment &amp; Appeals</a:t>
            </a:r>
          </a:p>
          <a:p>
            <a:r>
              <a:rPr lang="en-US" dirty="0" smtClean="0"/>
              <a:t>Economic Development Task Force</a:t>
            </a:r>
          </a:p>
          <a:p>
            <a:r>
              <a:rPr lang="en-US" dirty="0" smtClean="0"/>
              <a:t>Environmental Task Force</a:t>
            </a:r>
          </a:p>
          <a:p>
            <a:r>
              <a:rPr lang="en-US" dirty="0" smtClean="0"/>
              <a:t>Fire Pension Board</a:t>
            </a:r>
          </a:p>
          <a:p>
            <a:r>
              <a:rPr lang="en-US" dirty="0" smtClean="0"/>
              <a:t>Historic Preservation Board</a:t>
            </a:r>
          </a:p>
          <a:p>
            <a:r>
              <a:rPr lang="en-US" dirty="0" smtClean="0"/>
              <a:t>Parks &amp; Recreation Advisory Board</a:t>
            </a:r>
          </a:p>
          <a:p>
            <a:r>
              <a:rPr lang="en-US" dirty="0" smtClean="0"/>
              <a:t>Planning Commission</a:t>
            </a:r>
          </a:p>
          <a:p>
            <a:r>
              <a:rPr lang="en-US" dirty="0" smtClean="0"/>
              <a:t>Police Pension Board</a:t>
            </a:r>
          </a:p>
          <a:p>
            <a:r>
              <a:rPr lang="en-US" dirty="0" smtClean="0"/>
              <a:t>Public Art Task Force</a:t>
            </a:r>
          </a:p>
          <a:p>
            <a:r>
              <a:rPr lang="en-US" dirty="0" smtClean="0"/>
              <a:t>Citizen Tax Oversight Committee</a:t>
            </a:r>
          </a:p>
          <a:p>
            <a:r>
              <a:rPr lang="en-US" dirty="0" smtClean="0"/>
              <a:t>Venice Housing Authority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Advisory Groups: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Sarasota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49808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Board of Adjustment</a:t>
            </a:r>
          </a:p>
          <a:p>
            <a:r>
              <a:rPr lang="en-US" dirty="0" smtClean="0"/>
              <a:t>Bobby Jones Golf Course Advisory Board</a:t>
            </a:r>
          </a:p>
          <a:p>
            <a:r>
              <a:rPr lang="en-US" dirty="0" smtClean="0"/>
              <a:t>Building and Fire Board of Rules and Appeals</a:t>
            </a:r>
          </a:p>
          <a:p>
            <a:r>
              <a:rPr lang="en-US" dirty="0" smtClean="0"/>
              <a:t>Charter Review Committee</a:t>
            </a:r>
          </a:p>
          <a:p>
            <a:r>
              <a:rPr lang="en-US" dirty="0" smtClean="0"/>
              <a:t>Citizen Tax Oversight Committee</a:t>
            </a:r>
          </a:p>
          <a:p>
            <a:r>
              <a:rPr lang="en-US" dirty="0" smtClean="0"/>
              <a:t>Citizens with Disabilities Advisory Board</a:t>
            </a:r>
          </a:p>
          <a:p>
            <a:r>
              <a:rPr lang="en-US" dirty="0" smtClean="0"/>
              <a:t>Civil Service / General Personnel Board</a:t>
            </a:r>
          </a:p>
          <a:p>
            <a:r>
              <a:rPr lang="en-US" dirty="0" smtClean="0"/>
              <a:t>Community Redevelopment Agency Advisory Board</a:t>
            </a:r>
          </a:p>
          <a:p>
            <a:r>
              <a:rPr lang="en-US" dirty="0" smtClean="0"/>
              <a:t>Downtown Improvement District Board of Directors</a:t>
            </a:r>
          </a:p>
          <a:p>
            <a:r>
              <a:rPr lang="en-US" dirty="0" smtClean="0"/>
              <a:t>Historic Preservation Board</a:t>
            </a:r>
          </a:p>
          <a:p>
            <a:r>
              <a:rPr lang="en-US" dirty="0" smtClean="0"/>
              <a:t>Human Relations Board</a:t>
            </a:r>
          </a:p>
          <a:p>
            <a:r>
              <a:rPr lang="en-US" dirty="0" smtClean="0"/>
              <a:t>Newtown Community Redevelopment Agency Advisory Board</a:t>
            </a:r>
          </a:p>
          <a:p>
            <a:r>
              <a:rPr lang="en-US" dirty="0" smtClean="0"/>
              <a:t>Nuisance Abatement Board</a:t>
            </a:r>
          </a:p>
          <a:p>
            <a:r>
              <a:rPr lang="en-US" dirty="0" smtClean="0"/>
              <a:t>Parks, Recreation, and Environmental Protection Advisory Board</a:t>
            </a:r>
          </a:p>
          <a:p>
            <a:r>
              <a:rPr lang="en-US" dirty="0" smtClean="0"/>
              <a:t>Planning Board / Local Planning Agency</a:t>
            </a:r>
          </a:p>
          <a:p>
            <a:r>
              <a:rPr lang="en-US" dirty="0" smtClean="0"/>
              <a:t>Police Advisory Panel</a:t>
            </a:r>
          </a:p>
          <a:p>
            <a:r>
              <a:rPr lang="en-US" dirty="0" smtClean="0"/>
              <a:t>Police Complaint Committee</a:t>
            </a:r>
          </a:p>
          <a:p>
            <a:r>
              <a:rPr lang="en-US" dirty="0" smtClean="0"/>
              <a:t>Public Art Committee</a:t>
            </a:r>
          </a:p>
          <a:p>
            <a:r>
              <a:rPr lang="en-US" dirty="0" smtClean="0"/>
              <a:t>Sarasota Housing Authority Board of Directors</a:t>
            </a:r>
          </a:p>
          <a:p>
            <a:r>
              <a:rPr lang="en-US" dirty="0" smtClean="0"/>
              <a:t>St. Armand's Business Improvement District Board of Directors</a:t>
            </a:r>
          </a:p>
          <a:p>
            <a:r>
              <a:rPr lang="en-US" dirty="0" smtClean="0"/>
              <a:t>Van </a:t>
            </a:r>
            <a:r>
              <a:rPr lang="en-US" dirty="0" err="1" smtClean="0"/>
              <a:t>Wezel</a:t>
            </a:r>
            <a:r>
              <a:rPr lang="en-US" dirty="0" smtClean="0"/>
              <a:t> Performing Arts Hall Board</a:t>
            </a:r>
          </a:p>
          <a:p>
            <a:r>
              <a:rPr lang="en-US" dirty="0" smtClean="0"/>
              <a:t>Youth Advisory </a:t>
            </a:r>
            <a:r>
              <a:rPr lang="en-US" dirty="0" smtClean="0"/>
              <a:t>Board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Advisory Groups:  Sarasota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876800" cy="480060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4300" dirty="0" smtClean="0"/>
              <a:t>Animal Welfare Advisory Council (AWAC)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Bicycle/Pedestrian/Trail Advisory Committee </a:t>
            </a:r>
            <a:endParaRPr lang="en-US" sz="4300" b="1" dirty="0" smtClean="0"/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Board of Zoning Appeals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Building Code Board of Adjustments &amp; Appeals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Citizen Tax Oversight Committee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Citizens Advisory Committee for Public Transportation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Coastal Advisory Committee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Community Action Agency Board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Development Services Advisory Committee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Emergency Medical Services Advisory Board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Englewood Community Redevelopment Area Advisory </a:t>
            </a:r>
            <a:r>
              <a:rPr lang="en-US" sz="4300" dirty="0" err="1" smtClean="0"/>
              <a:t>Bd</a:t>
            </a:r>
            <a:r>
              <a:rPr lang="en-US" sz="43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Environmental Policy Task Force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Environmentally Sensitive Lands Oversight Committee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Fire Rescue District Advisory Board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General Contractors Licensing &amp; Examining Board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Health Planning Council of SW Florida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Historic Preservation Board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Historical Commission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Human Services Advisory Council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Integrated Pest Management Advisory Board </a:t>
            </a:r>
            <a:endParaRPr lang="en-US" sz="4300" dirty="0" smtClean="0"/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Keep Sarasota County Beautiful Advisory Board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Library Advisory Board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Mechanical Contractors Licensing &amp; Examining </a:t>
            </a:r>
            <a:r>
              <a:rPr lang="en-US" sz="4300" dirty="0" smtClean="0"/>
              <a:t>Board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Metropolitan Planning Organization Citizens' Advisory Committee </a:t>
            </a:r>
          </a:p>
          <a:p>
            <a:pPr>
              <a:buFont typeface="Wingdings" pitchFamily="2" charset="2"/>
              <a:buChar char="§"/>
            </a:pPr>
            <a:r>
              <a:rPr lang="en-US" sz="4300" dirty="0" smtClean="0"/>
              <a:t>Neighborhood Initiative Grant Advisory Committee </a:t>
            </a:r>
            <a:endParaRPr lang="en-US" sz="43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676400"/>
            <a:ext cx="4114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Nokomis </a:t>
            </a:r>
            <a:r>
              <a:rPr lang="en-US" sz="1400" dirty="0" smtClean="0"/>
              <a:t>Revitalization Advisory Committee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Parks Advisory and Recreation Council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Planning Commission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Public Facilities Financing Advisory Board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Sarasota County Health Facilities Authority and Industrial Development Revenue Bond Citizens Advisory Committee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Sarasota Tree Advisory Council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Seniors Advisory Council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SHIP Affordable Housing Advisory Committee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err="1" smtClean="0"/>
              <a:t>Stormwater</a:t>
            </a:r>
            <a:r>
              <a:rPr lang="en-US" sz="1400" dirty="0" smtClean="0"/>
              <a:t> Environmental Utility Advisory Committee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Tourism and Economic Development Board (TEDB)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Tourist Development Council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Traffic Advisory Council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Water and Sewer Advisory Council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Waterways Advisory Council </a:t>
            </a:r>
          </a:p>
          <a:p>
            <a:pPr marL="231775" indent="-231775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dirty="0" smtClean="0"/>
              <a:t>Well Drilling Advisory Board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1924</TotalTime>
  <Words>819</Words>
  <Application>Microsoft Office PowerPoint</Application>
  <PresentationFormat>On-screen Show (4:3)</PresentationFormat>
  <Paragraphs>243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Community Data 2.0</vt:lpstr>
      <vt:lpstr>Summary of SCOPE-related efforts</vt:lpstr>
      <vt:lpstr>Summary of Community Indicators</vt:lpstr>
      <vt:lpstr>Other Community Efforts</vt:lpstr>
      <vt:lpstr>Advisory Groups:   Longboat Key</vt:lpstr>
      <vt:lpstr>Advisory Groups:   North Port</vt:lpstr>
      <vt:lpstr>Advisory Groups:   Venice</vt:lpstr>
      <vt:lpstr>Advisory Groups:   Sarasota</vt:lpstr>
      <vt:lpstr>Advisory Groups:  Sarasota County</vt:lpstr>
      <vt:lpstr>2010 Update</vt:lpstr>
      <vt:lpstr>2010 Update – Census Tracts map</vt:lpstr>
      <vt:lpstr>2010 Update – Low Birth Weight</vt:lpstr>
      <vt:lpstr>2010 Update – Infant Mortality</vt:lpstr>
      <vt:lpstr>2010 Update – Diabetes</vt:lpstr>
      <vt:lpstr>2010 Update – HS Graduation</vt:lpstr>
      <vt:lpstr>2010 Update – Violent Crime</vt:lpstr>
      <vt:lpstr>2010 Update – Unemployment</vt:lpstr>
      <vt:lpstr>2010 Update – Protected Lands</vt:lpstr>
      <vt:lpstr>2010 Update – Indicators</vt:lpstr>
      <vt:lpstr>THE BIG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apinto</dc:creator>
  <cp:lastModifiedBy>apinto</cp:lastModifiedBy>
  <cp:revision>31</cp:revision>
  <dcterms:created xsi:type="dcterms:W3CDTF">2011-05-18T13:44:36Z</dcterms:created>
  <dcterms:modified xsi:type="dcterms:W3CDTF">2011-09-09T18:20:27Z</dcterms:modified>
</cp:coreProperties>
</file>