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0" r:id="rId5"/>
    <p:sldId id="270" r:id="rId6"/>
    <p:sldId id="271" r:id="rId7"/>
    <p:sldId id="272" r:id="rId8"/>
    <p:sldId id="275" r:id="rId9"/>
    <p:sldId id="276" r:id="rId10"/>
    <p:sldId id="274" r:id="rId11"/>
    <p:sldId id="26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7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7C52-0608-42BE-BD59-48CE37A5BC15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33D7-CB6A-4B4B-8B43-AFEE14EB0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F5CD49-60AB-4A39-B3F0-A133B5157E7D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F5BBD0-2DAD-445E-80F6-E23F980EF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BF42-6A3C-4A2E-AE87-DAFF220245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0C7057-0C44-4D05-83FC-DA2DEEB3F75F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8220AA7-077F-4AF5-BC46-2A56E07A99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7924800" cy="167335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Community Data 2.0:  </a:t>
            </a:r>
            <a:br>
              <a:rPr lang="en-US" sz="5400" dirty="0" smtClean="0"/>
            </a:br>
            <a:r>
              <a:rPr lang="en-US" sz="9800" dirty="0" smtClean="0"/>
              <a:t>North Port</a:t>
            </a:r>
            <a:endParaRPr lang="en-US" sz="9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5181600" cy="609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A Community-Wide Rebooting</a:t>
            </a:r>
          </a:p>
        </p:txBody>
      </p:sp>
      <p:pic>
        <p:nvPicPr>
          <p:cNvPr id="8" name="Content Placeholder 3" descr="county map with c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86000"/>
            <a:ext cx="2914005" cy="2534448"/>
          </a:xfrm>
          <a:prstGeom prst="rect">
            <a:avLst/>
          </a:prstGeom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228600" y="5105400"/>
            <a:ext cx="8077200" cy="175260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Co-hosted by SCOPE &amp; The City of North 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15, 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Morgan Family Community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 Port,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Florida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nut 5"/>
          <p:cNvSpPr/>
          <p:nvPr/>
        </p:nvSpPr>
        <p:spPr>
          <a:xfrm>
            <a:off x="7162800" y="3581400"/>
            <a:ext cx="1600200" cy="990600"/>
          </a:xfrm>
          <a:prstGeom prst="donut">
            <a:avLst>
              <a:gd name="adj" fmla="val 1778"/>
            </a:avLst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North Port of Sarasota County</a:t>
            </a:r>
            <a:endParaRPr lang="en-US" dirty="0"/>
          </a:p>
        </p:txBody>
      </p:sp>
      <p:pic>
        <p:nvPicPr>
          <p:cNvPr id="6" name="Content Placeholder 3" descr="county map with c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47799"/>
            <a:ext cx="6220424" cy="5410201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4648200" y="4191000"/>
            <a:ext cx="3429000" cy="2133600"/>
          </a:xfrm>
          <a:prstGeom prst="donut">
            <a:avLst>
              <a:gd name="adj" fmla="val 1778"/>
            </a:avLst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47888" cy="4267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What inspired you to be a part of this community convening today?  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80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Greater awareness of local community data resources</a:t>
            </a:r>
          </a:p>
          <a:p>
            <a:endParaRPr lang="en-US" sz="900" dirty="0" smtClean="0"/>
          </a:p>
          <a:p>
            <a:endParaRPr lang="en-US" sz="4000" dirty="0" smtClean="0"/>
          </a:p>
          <a:p>
            <a:r>
              <a:rPr lang="en-US" sz="4000" dirty="0" smtClean="0"/>
              <a:t>Redefining desired community outcomes &amp; ways to keep track</a:t>
            </a:r>
          </a:p>
          <a:p>
            <a:endParaRPr lang="en-US" sz="800" dirty="0" smtClean="0"/>
          </a:p>
          <a:p>
            <a:endParaRPr lang="en-US" sz="4000" dirty="0" smtClean="0"/>
          </a:p>
          <a:p>
            <a:r>
              <a:rPr lang="en-US" sz="4000" dirty="0" smtClean="0"/>
              <a:t>Identifying who’s in &amp; what’s next 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800" dirty="0" smtClean="0"/>
              <a:t> </a:t>
            </a:r>
          </a:p>
          <a:p>
            <a:pPr>
              <a:buNone/>
            </a:pPr>
            <a:r>
              <a:rPr lang="en-US" sz="3800" dirty="0" smtClean="0"/>
              <a:t>8:00 -- 8:30	Breakfast &amp; Networking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>
              <a:buNone/>
            </a:pPr>
            <a:r>
              <a:rPr lang="en-US" sz="3800" dirty="0" smtClean="0"/>
              <a:t>8:30 -- 9:00	Welcome &amp; Introduction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>
              <a:buNone/>
            </a:pPr>
            <a:r>
              <a:rPr lang="en-US" sz="3800" dirty="0" smtClean="0"/>
              <a:t>9:00 -- 9:40	A GIS View of North Port &amp; Sarasota County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>
              <a:buNone/>
            </a:pPr>
            <a:r>
              <a:rPr lang="en-US" sz="3800" dirty="0" smtClean="0"/>
              <a:t>9:40 -- 10:20	Home-Grown Community Data Efforts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>
              <a:buNone/>
            </a:pPr>
            <a:r>
              <a:rPr lang="en-US" sz="3800" dirty="0" smtClean="0"/>
              <a:t>10:20 – 10:30	BREAK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 marL="0" indent="119063">
              <a:buNone/>
            </a:pPr>
            <a:r>
              <a:rPr lang="en-US" sz="3800" dirty="0" smtClean="0"/>
              <a:t>10:30 – 11:05	“Rebooting” with Questions  re:  Community Well-Being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>
              <a:buNone/>
            </a:pPr>
            <a:r>
              <a:rPr lang="en-US" sz="3800" dirty="0" smtClean="0"/>
              <a:t>11:05 – 11:45	What Next?  </a:t>
            </a:r>
          </a:p>
          <a:p>
            <a:pPr>
              <a:buNone/>
            </a:pPr>
            <a:r>
              <a:rPr lang="en-US" sz="3800" dirty="0" smtClean="0"/>
              <a:t> </a:t>
            </a:r>
          </a:p>
          <a:p>
            <a:pPr>
              <a:buNone/>
            </a:pPr>
            <a:r>
              <a:rPr lang="en-US" sz="3800" dirty="0" smtClean="0"/>
              <a:t>11:45 – 12:00	Concluding Remarks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47888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Community Data for 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Community Change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Our Orientation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Aspects of a Community Change Initiative</a:t>
            </a:r>
            <a:endParaRPr lang="en-US" sz="3800" dirty="0"/>
          </a:p>
        </p:txBody>
      </p:sp>
      <p:sp>
        <p:nvSpPr>
          <p:cNvPr id="12" name="Block Arc 11"/>
          <p:cNvSpPr/>
          <p:nvPr/>
        </p:nvSpPr>
        <p:spPr>
          <a:xfrm>
            <a:off x="1981200" y="1447800"/>
            <a:ext cx="4876800" cy="4876800"/>
          </a:xfrm>
          <a:prstGeom prst="blockArc">
            <a:avLst>
              <a:gd name="adj1" fmla="val 10800000"/>
              <a:gd name="adj2" fmla="val 16200000"/>
              <a:gd name="adj3" fmla="val 49716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 rot="5400000">
            <a:off x="1981200" y="1447800"/>
            <a:ext cx="4876800" cy="4876800"/>
          </a:xfrm>
          <a:prstGeom prst="blockArc">
            <a:avLst>
              <a:gd name="adj1" fmla="val 10800000"/>
              <a:gd name="adj2" fmla="val 16200000"/>
              <a:gd name="adj3" fmla="val 49716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 rot="10800000">
            <a:off x="1981200" y="1447800"/>
            <a:ext cx="4876800" cy="4876800"/>
          </a:xfrm>
          <a:prstGeom prst="blockArc">
            <a:avLst>
              <a:gd name="adj1" fmla="val 10800000"/>
              <a:gd name="adj2" fmla="val 16200000"/>
              <a:gd name="adj3" fmla="val 497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16200000">
            <a:off x="1981200" y="1447800"/>
            <a:ext cx="4876800" cy="4876800"/>
          </a:xfrm>
          <a:prstGeom prst="blockArc">
            <a:avLst>
              <a:gd name="adj1" fmla="val 10800000"/>
              <a:gd name="adj2" fmla="val 16200000"/>
              <a:gd name="adj3" fmla="val 4971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rot="5400000" flipH="1">
            <a:off x="2209800" y="1676400"/>
            <a:ext cx="1143000" cy="3276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14600" y="2438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ommunity-building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24384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</a:t>
            </a:r>
            <a:r>
              <a:rPr lang="en-US" sz="2800" dirty="0" smtClean="0">
                <a:solidFill>
                  <a:schemeClr val="bg1"/>
                </a:solidFill>
              </a:rPr>
              <a:t>rogramming / services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44196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policy / 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4267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 / evaluation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stCxn id="13" idx="2"/>
          </p:cNvCxnSpPr>
          <p:nvPr/>
        </p:nvCxnSpPr>
        <p:spPr>
          <a:xfrm rot="16200000" flipV="1">
            <a:off x="1981200" y="1447800"/>
            <a:ext cx="2209800" cy="2667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2"/>
          </p:cNvCxnSpPr>
          <p:nvPr/>
        </p:nvCxnSpPr>
        <p:spPr>
          <a:xfrm rot="16200000" flipV="1">
            <a:off x="2247900" y="1714500"/>
            <a:ext cx="2971800" cy="1371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</p:cNvCxnSpPr>
          <p:nvPr/>
        </p:nvCxnSpPr>
        <p:spPr>
          <a:xfrm flipV="1">
            <a:off x="4419600" y="990600"/>
            <a:ext cx="1219200" cy="2895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2"/>
          </p:cNvCxnSpPr>
          <p:nvPr/>
        </p:nvCxnSpPr>
        <p:spPr>
          <a:xfrm flipV="1">
            <a:off x="4419600" y="1600200"/>
            <a:ext cx="2133600" cy="2286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2"/>
          </p:cNvCxnSpPr>
          <p:nvPr/>
        </p:nvCxnSpPr>
        <p:spPr>
          <a:xfrm flipV="1">
            <a:off x="4419600" y="2667000"/>
            <a:ext cx="2819400" cy="1219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5" idx="2"/>
          </p:cNvCxnSpPr>
          <p:nvPr/>
        </p:nvCxnSpPr>
        <p:spPr>
          <a:xfrm rot="16200000" flipH="1">
            <a:off x="5181600" y="3124200"/>
            <a:ext cx="1219200" cy="2743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5" idx="2"/>
          </p:cNvCxnSpPr>
          <p:nvPr/>
        </p:nvCxnSpPr>
        <p:spPr>
          <a:xfrm rot="16200000" flipH="1">
            <a:off x="3924300" y="4381500"/>
            <a:ext cx="2590800" cy="1600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5" idx="2"/>
          </p:cNvCxnSpPr>
          <p:nvPr/>
        </p:nvCxnSpPr>
        <p:spPr>
          <a:xfrm rot="5400000">
            <a:off x="2286000" y="3124200"/>
            <a:ext cx="1371600" cy="2895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1000" y="3048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resident leadership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1676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eighborhood self-organizing capacity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62000" y="762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trusting relationships /</a:t>
            </a:r>
          </a:p>
          <a:p>
            <a:r>
              <a:rPr lang="en-US" dirty="0" smtClean="0"/>
              <a:t>social capital / </a:t>
            </a:r>
          </a:p>
          <a:p>
            <a:r>
              <a:rPr lang="en-US" dirty="0" smtClean="0"/>
              <a:t>sense of community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00400" y="762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civic engagement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648200" y="83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638800" y="114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educational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477000" y="1676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hysical environment</a:t>
            </a:r>
          </a:p>
          <a:p>
            <a:r>
              <a:rPr lang="en-US" dirty="0" smtClean="0"/>
              <a:t>  - built (e.g. housing)</a:t>
            </a:r>
          </a:p>
          <a:p>
            <a:r>
              <a:rPr lang="en-US" dirty="0"/>
              <a:t>  </a:t>
            </a:r>
            <a:r>
              <a:rPr lang="en-US" dirty="0" smtClean="0"/>
              <a:t>- natural (e.g. parks)</a:t>
            </a:r>
            <a:endParaRPr lang="en-US" sz="1700" dirty="0"/>
          </a:p>
        </p:txBody>
      </p:sp>
      <p:sp>
        <p:nvSpPr>
          <p:cNvPr id="61" name="TextBox 60"/>
          <p:cNvSpPr txBox="1"/>
          <p:nvPr/>
        </p:nvSpPr>
        <p:spPr>
          <a:xfrm>
            <a:off x="6858000" y="2971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economic</a:t>
            </a:r>
          </a:p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010400" y="4114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apping the “policy landscape”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400800" y="5486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ommunity-institutional partnerships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876800" y="62116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fiscal allocations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33400" y="4191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ommunity </a:t>
            </a:r>
          </a:p>
          <a:p>
            <a:r>
              <a:rPr lang="en-US" dirty="0" smtClean="0"/>
              <a:t>well-being</a:t>
            </a:r>
          </a:p>
        </p:txBody>
      </p:sp>
      <p:cxnSp>
        <p:nvCxnSpPr>
          <p:cNvPr id="66" name="Straight Arrow Connector 65"/>
          <p:cNvCxnSpPr>
            <a:stCxn id="12" idx="2"/>
          </p:cNvCxnSpPr>
          <p:nvPr/>
        </p:nvCxnSpPr>
        <p:spPr>
          <a:xfrm rot="10800000" flipV="1">
            <a:off x="2667000" y="3886200"/>
            <a:ext cx="1752600" cy="25908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334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intentional change efforts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90600" y="6019800"/>
            <a:ext cx="1905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(&amp; also unintentional)</a:t>
            </a:r>
            <a:endParaRPr lang="en-US" sz="1500" dirty="0"/>
          </a:p>
        </p:txBody>
      </p:sp>
      <p:sp>
        <p:nvSpPr>
          <p:cNvPr id="78" name="TextBox 77"/>
          <p:cNvSpPr txBox="1"/>
          <p:nvPr/>
        </p:nvSpPr>
        <p:spPr>
          <a:xfrm>
            <a:off x="2743200" y="6211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community change initiative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47888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Community Data for </a:t>
            </a:r>
          </a:p>
          <a:p>
            <a:pPr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Community Change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/>
              <a:t>Our Orientation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rothys neighborh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258208"/>
            <a:ext cx="2895600" cy="23504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Resident-Led Community </a:t>
            </a:r>
            <a:r>
              <a:rPr lang="en-US" sz="3800" dirty="0" err="1" smtClean="0"/>
              <a:t>Changemaking</a:t>
            </a:r>
            <a:endParaRPr lang="en-US" sz="3800" dirty="0"/>
          </a:p>
        </p:txBody>
      </p:sp>
      <p:pic>
        <p:nvPicPr>
          <p:cNvPr id="5" name="Picture 4" descr="RCC - Dorothy St Pierre of North 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676400"/>
            <a:ext cx="2588177" cy="2590158"/>
          </a:xfrm>
          <a:prstGeom prst="rect">
            <a:avLst/>
          </a:prstGeom>
        </p:spPr>
      </p:pic>
      <p:pic>
        <p:nvPicPr>
          <p:cNvPr id="8" name="Picture 7" descr="RCC - Robin Bongiovi of Highland Ridge in North P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676400"/>
            <a:ext cx="2590800" cy="2569229"/>
          </a:xfrm>
          <a:prstGeom prst="rect">
            <a:avLst/>
          </a:prstGeom>
        </p:spPr>
      </p:pic>
      <p:pic>
        <p:nvPicPr>
          <p:cNvPr id="11" name="Picture 10" descr="Robins Neighborhoo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3607" y="4343400"/>
            <a:ext cx="2935122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orothys neighborh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19435"/>
            <a:ext cx="6019800" cy="4886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Resident-Led Community </a:t>
            </a:r>
            <a:r>
              <a:rPr lang="en-US" sz="3800" dirty="0" err="1" smtClean="0"/>
              <a:t>Changemaking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763000" cy="1252728"/>
          </a:xfrm>
        </p:spPr>
        <p:txBody>
          <a:bodyPr>
            <a:noAutofit/>
          </a:bodyPr>
          <a:lstStyle/>
          <a:p>
            <a:r>
              <a:rPr lang="en-US" sz="3800" dirty="0" smtClean="0"/>
              <a:t>Resident-Led Community </a:t>
            </a:r>
            <a:r>
              <a:rPr lang="en-US" sz="3800" dirty="0" err="1" smtClean="0"/>
              <a:t>Changemaking</a:t>
            </a:r>
            <a:endParaRPr lang="en-US" sz="3800" dirty="0"/>
          </a:p>
        </p:txBody>
      </p:sp>
      <p:pic>
        <p:nvPicPr>
          <p:cNvPr id="11" name="Picture 10" descr="Robins Neighborh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676400"/>
            <a:ext cx="6151729" cy="49509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3262</TotalTime>
  <Words>185</Words>
  <Application>Microsoft Office PowerPoint</Application>
  <PresentationFormat>On-screen Show (4:3)</PresentationFormat>
  <Paragraphs>79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Community Data 2.0:   North Port</vt:lpstr>
      <vt:lpstr>Today’s Purpose</vt:lpstr>
      <vt:lpstr>Agenda</vt:lpstr>
      <vt:lpstr>Our Orientation</vt:lpstr>
      <vt:lpstr>Aspects of a Community Change Initiative</vt:lpstr>
      <vt:lpstr>Our Orientation</vt:lpstr>
      <vt:lpstr>Resident-Led Community Changemaking</vt:lpstr>
      <vt:lpstr>Resident-Led Community Changemaking</vt:lpstr>
      <vt:lpstr>Resident-Led Community Changemaking</vt:lpstr>
      <vt:lpstr>North Port of Sarasota County</vt:lpstr>
      <vt:lpstr>THE BIG QUESTION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</dc:title>
  <dc:creator>apinto</dc:creator>
  <cp:lastModifiedBy>apinto</cp:lastModifiedBy>
  <cp:revision>140</cp:revision>
  <dcterms:created xsi:type="dcterms:W3CDTF">2011-05-18T13:44:36Z</dcterms:created>
  <dcterms:modified xsi:type="dcterms:W3CDTF">2012-03-15T03:24:16Z</dcterms:modified>
</cp:coreProperties>
</file>