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89" r:id="rId4"/>
    <p:sldId id="292" r:id="rId5"/>
    <p:sldId id="307" r:id="rId6"/>
    <p:sldId id="293" r:id="rId7"/>
    <p:sldId id="301" r:id="rId8"/>
    <p:sldId id="299" r:id="rId9"/>
    <p:sldId id="298" r:id="rId10"/>
    <p:sldId id="296" r:id="rId11"/>
    <p:sldId id="295" r:id="rId12"/>
    <p:sldId id="294" r:id="rId13"/>
    <p:sldId id="302" r:id="rId14"/>
    <p:sldId id="305" r:id="rId15"/>
    <p:sldId id="304" r:id="rId16"/>
    <p:sldId id="258" r:id="rId17"/>
    <p:sldId id="282" r:id="rId18"/>
    <p:sldId id="275" r:id="rId19"/>
    <p:sldId id="308" r:id="rId20"/>
    <p:sldId id="310" r:id="rId21"/>
    <p:sldId id="312" r:id="rId22"/>
    <p:sldId id="281" r:id="rId23"/>
    <p:sldId id="279" r:id="rId24"/>
    <p:sldId id="285" r:id="rId25"/>
    <p:sldId id="286" r:id="rId26"/>
    <p:sldId id="288" r:id="rId27"/>
    <p:sldId id="287" r:id="rId28"/>
    <p:sldId id="265" r:id="rId29"/>
    <p:sldId id="271" r:id="rId30"/>
    <p:sldId id="28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D92DE"/>
    <a:srgbClr val="CCCC00"/>
    <a:srgbClr val="FF33CC"/>
    <a:srgbClr val="9966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2" autoAdjust="0"/>
    <p:restoredTop sz="93271" autoAdjust="0"/>
  </p:normalViewPr>
  <p:slideViewPr>
    <p:cSldViewPr>
      <p:cViewPr varScale="1">
        <p:scale>
          <a:sx n="61" d="100"/>
          <a:sy n="61" d="100"/>
        </p:scale>
        <p:origin x="-4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5187428494515147E-2"/>
          <c:y val="4.4278606965174105E-2"/>
          <c:w val="0.68009960293425076"/>
          <c:h val="0.75313648293963198"/>
        </c:manualLayout>
      </c:layout>
      <c:barChart>
        <c:barDir val="col"/>
        <c:grouping val="stacked"/>
        <c:ser>
          <c:idx val="0"/>
          <c:order val="0"/>
          <c:tx>
            <c:strRef>
              <c:f>Sheet1!$B$1</c:f>
              <c:strCache>
                <c:ptCount val="1"/>
                <c:pt idx="0">
                  <c:v>Transportation</c:v>
                </c:pt>
              </c:strCache>
            </c:strRef>
          </c:tx>
          <c:spPr>
            <a:solidFill>
              <a:srgbClr val="009DD9">
                <a:lumMod val="75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Sheet1!$B$2:$B$6</c:f>
              <c:numCache>
                <c:formatCode>General</c:formatCode>
                <c:ptCount val="5"/>
                <c:pt idx="0" formatCode="0.0%">
                  <c:v>9.7826086956521743E-2</c:v>
                </c:pt>
              </c:numCache>
            </c:numRef>
          </c:val>
        </c:ser>
        <c:ser>
          <c:idx val="1"/>
          <c:order val="1"/>
          <c:tx>
            <c:strRef>
              <c:f>Sheet1!$C$1</c:f>
              <c:strCache>
                <c:ptCount val="1"/>
                <c:pt idx="0">
                  <c:v>Safety</c:v>
                </c:pt>
              </c:strCache>
            </c:strRef>
          </c:tx>
          <c:spPr>
            <a:solidFill>
              <a:srgbClr val="0BD0D9">
                <a:lumMod val="60000"/>
                <a:lumOff val="40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Sheet1!$C$2:$C$6</c:f>
              <c:numCache>
                <c:formatCode>General</c:formatCode>
                <c:ptCount val="5"/>
                <c:pt idx="0" formatCode="0.0%">
                  <c:v>0</c:v>
                </c:pt>
              </c:numCache>
            </c:numRef>
          </c:val>
        </c:ser>
        <c:ser>
          <c:idx val="2"/>
          <c:order val="2"/>
          <c:tx>
            <c:strRef>
              <c:f>Sheet1!$D$1</c:f>
              <c:strCache>
                <c:ptCount val="1"/>
                <c:pt idx="0">
                  <c:v>Social</c:v>
                </c:pt>
              </c:strCache>
            </c:strRef>
          </c:tx>
          <c:spPr>
            <a:solidFill>
              <a:srgbClr val="FFC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Sheet1!$D$2:$D$6</c:f>
              <c:numCache>
                <c:formatCode>General</c:formatCode>
                <c:ptCount val="5"/>
                <c:pt idx="0" formatCode="0.0%">
                  <c:v>0.14673913043478298</c:v>
                </c:pt>
              </c:numCache>
            </c:numRef>
          </c:val>
        </c:ser>
        <c:ser>
          <c:idx val="3"/>
          <c:order val="3"/>
          <c:tx>
            <c:strRef>
              <c:f>Sheet1!$E$1</c:f>
              <c:strCache>
                <c:ptCount val="1"/>
                <c:pt idx="0">
                  <c:v>Built Environ</c:v>
                </c:pt>
              </c:strCache>
            </c:strRef>
          </c:tx>
          <c:spPr>
            <a:solidFill>
              <a:srgbClr val="7030A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Sheet1!$E$2:$E$6</c:f>
              <c:numCache>
                <c:formatCode>General</c:formatCode>
                <c:ptCount val="5"/>
                <c:pt idx="0" formatCode="0.0%">
                  <c:v>2.7173913043478347E-2</c:v>
                </c:pt>
              </c:numCache>
            </c:numRef>
          </c:val>
        </c:ser>
        <c:ser>
          <c:idx val="4"/>
          <c:order val="4"/>
          <c:tx>
            <c:strRef>
              <c:f>Sheet1!$F$1</c:f>
              <c:strCache>
                <c:ptCount val="1"/>
                <c:pt idx="0">
                  <c:v>Natural Environ</c:v>
                </c:pt>
              </c:strCache>
            </c:strRef>
          </c:tx>
          <c:spPr>
            <a:solidFill>
              <a:srgbClr val="00B05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Sheet1!$F$2:$F$6</c:f>
              <c:numCache>
                <c:formatCode>General</c:formatCode>
                <c:ptCount val="5"/>
                <c:pt idx="0" formatCode="0.0%">
                  <c:v>8.1521739130434798E-2</c:v>
                </c:pt>
              </c:numCache>
            </c:numRef>
          </c:val>
        </c:ser>
        <c:ser>
          <c:idx val="5"/>
          <c:order val="5"/>
          <c:tx>
            <c:strRef>
              <c:f>Sheet1!$G$1</c:f>
              <c:strCache>
                <c:ptCount val="1"/>
                <c:pt idx="0">
                  <c:v>Learning</c:v>
                </c:pt>
              </c:strCache>
            </c:strRef>
          </c:tx>
          <c:spPr>
            <a:solidFill>
              <a:sysClr val="windowText" lastClr="00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Sheet1!$G$2:$G$6</c:f>
              <c:numCache>
                <c:formatCode>General</c:formatCode>
                <c:ptCount val="5"/>
                <c:pt idx="0" formatCode="0.0%">
                  <c:v>0.1141304347826088</c:v>
                </c:pt>
              </c:numCache>
            </c:numRef>
          </c:val>
        </c:ser>
        <c:ser>
          <c:idx val="6"/>
          <c:order val="6"/>
          <c:tx>
            <c:strRef>
              <c:f>Sheet1!$H$1</c:f>
              <c:strCache>
                <c:ptCount val="1"/>
                <c:pt idx="0">
                  <c:v>Health</c:v>
                </c:pt>
              </c:strCache>
            </c:strRef>
          </c:tx>
          <c:spPr>
            <a:solidFill>
              <a:srgbClr val="FF33CC"/>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Sheet1!$H$2:$H$6</c:f>
              <c:numCache>
                <c:formatCode>General</c:formatCode>
                <c:ptCount val="5"/>
                <c:pt idx="0" formatCode="0.0%">
                  <c:v>0.16304347826086993</c:v>
                </c:pt>
              </c:numCache>
            </c:numRef>
          </c:val>
        </c:ser>
        <c:ser>
          <c:idx val="7"/>
          <c:order val="7"/>
          <c:tx>
            <c:strRef>
              <c:f>Sheet1!$I$1</c:f>
              <c:strCache>
                <c:ptCount val="1"/>
                <c:pt idx="0">
                  <c:v>Economy</c:v>
                </c:pt>
              </c:strCache>
            </c:strRef>
          </c:tx>
          <c:spPr>
            <a:solidFill>
              <a:srgbClr val="996633"/>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Sheet1!$I$2:$I$6</c:f>
              <c:numCache>
                <c:formatCode>General</c:formatCode>
                <c:ptCount val="5"/>
                <c:pt idx="0" formatCode="0.0%">
                  <c:v>0.16304347826086993</c:v>
                </c:pt>
              </c:numCache>
            </c:numRef>
          </c:val>
        </c:ser>
        <c:ser>
          <c:idx val="8"/>
          <c:order val="8"/>
          <c:tx>
            <c:strRef>
              <c:f>Sheet1!$J$1</c:f>
              <c:strCache>
                <c:ptCount val="1"/>
                <c:pt idx="0">
                  <c:v>Culture &amp; Rec</c:v>
                </c:pt>
              </c:strCache>
            </c:strRef>
          </c:tx>
          <c:spPr>
            <a:solidFill>
              <a:srgbClr val="00B0F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Sheet1!$J$2:$J$6</c:f>
              <c:numCache>
                <c:formatCode>General</c:formatCode>
                <c:ptCount val="5"/>
                <c:pt idx="0" formatCode="0.0%">
                  <c:v>4.8913043478260872E-2</c:v>
                </c:pt>
              </c:numCache>
            </c:numRef>
          </c:val>
        </c:ser>
        <c:ser>
          <c:idx val="9"/>
          <c:order val="9"/>
          <c:tx>
            <c:strRef>
              <c:f>Sheet1!$K$1</c:f>
              <c:strCache>
                <c:ptCount val="1"/>
                <c:pt idx="0">
                  <c:v>Civic</c:v>
                </c:pt>
              </c:strCache>
            </c:strRef>
          </c:tx>
          <c:spPr>
            <a:solidFill>
              <a:srgbClr val="FFFF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Sheet1!$K$2:$K$6</c:f>
              <c:numCache>
                <c:formatCode>General</c:formatCode>
                <c:ptCount val="5"/>
                <c:pt idx="0" formatCode="0.0%">
                  <c:v>9.2391304347826247E-2</c:v>
                </c:pt>
              </c:numCache>
            </c:numRef>
          </c:val>
        </c:ser>
        <c:ser>
          <c:idx val="10"/>
          <c:order val="10"/>
          <c:tx>
            <c:strRef>
              <c:f>Sheet1!$L$1</c:f>
              <c:strCache>
                <c:ptCount val="1"/>
                <c:pt idx="0">
                  <c:v>Demographics</c:v>
                </c:pt>
              </c:strCache>
            </c:strRef>
          </c:tx>
          <c:spPr>
            <a:solidFill>
              <a:srgbClr val="FF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Sheet1!$L$2:$L$6</c:f>
              <c:numCache>
                <c:formatCode>General</c:formatCode>
                <c:ptCount val="5"/>
                <c:pt idx="0" formatCode="0.0%">
                  <c:v>6.5217391304347963E-2</c:v>
                </c:pt>
              </c:numCache>
            </c:numRef>
          </c:val>
        </c:ser>
        <c:ser>
          <c:idx val="11"/>
          <c:order val="11"/>
          <c:tx>
            <c:strRef>
              <c:f>Sheet1!$M$1</c:f>
              <c:strCache>
                <c:ptCount val="1"/>
                <c:pt idx="0">
                  <c:v>Other</c:v>
                </c:pt>
              </c:strCache>
            </c:strRef>
          </c:tx>
          <c:spPr>
            <a:solidFill>
              <a:sysClr val="window" lastClr="FFFFFF">
                <a:lumMod val="75000"/>
              </a:sys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Sheet1!$M$2:$M$6</c:f>
              <c:numCache>
                <c:formatCode>General</c:formatCode>
                <c:ptCount val="5"/>
                <c:pt idx="0" formatCode="0.0%">
                  <c:v>0</c:v>
                </c:pt>
              </c:numCache>
            </c:numRef>
          </c:val>
        </c:ser>
        <c:overlap val="100"/>
        <c:axId val="94509312"/>
        <c:axId val="94552064"/>
      </c:barChart>
      <c:catAx>
        <c:axId val="94509312"/>
        <c:scaling>
          <c:orientation val="minMax"/>
        </c:scaling>
        <c:axPos val="b"/>
        <c:tickLblPos val="nextTo"/>
        <c:txPr>
          <a:bodyPr/>
          <a:lstStyle/>
          <a:p>
            <a:pPr>
              <a:defRPr sz="1600" baseline="0"/>
            </a:pPr>
            <a:endParaRPr lang="en-US"/>
          </a:p>
        </c:txPr>
        <c:crossAx val="94552064"/>
        <c:crosses val="autoZero"/>
        <c:auto val="1"/>
        <c:lblAlgn val="ctr"/>
        <c:lblOffset val="100"/>
      </c:catAx>
      <c:valAx>
        <c:axId val="94552064"/>
        <c:scaling>
          <c:orientation val="minMax"/>
          <c:max val="1"/>
        </c:scaling>
        <c:axPos val="l"/>
        <c:majorGridlines/>
        <c:numFmt formatCode="0%" sourceLinked="0"/>
        <c:tickLblPos val="nextTo"/>
        <c:crossAx val="94509312"/>
        <c:crosses val="autoZero"/>
        <c:crossBetween val="between"/>
      </c:valAx>
      <c:spPr>
        <a:ln>
          <a:solidFill>
            <a:srgbClr val="0F6FC6"/>
          </a:solidFill>
        </a:ln>
      </c:spPr>
    </c:plotArea>
    <c:legend>
      <c:legendPos val="r"/>
      <c:layout/>
    </c:legend>
    <c:plotVisOnly val="1"/>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5187428494515105E-2"/>
          <c:y val="4.4278606965174105E-2"/>
          <c:w val="0.68009960293424965"/>
          <c:h val="0.75313648293963198"/>
        </c:manualLayout>
      </c:layout>
      <c:barChart>
        <c:barDir val="col"/>
        <c:grouping val="stacked"/>
        <c:ser>
          <c:idx val="0"/>
          <c:order val="0"/>
          <c:tx>
            <c:strRef>
              <c:f>Sheet1!$B$1</c:f>
              <c:strCache>
                <c:ptCount val="1"/>
                <c:pt idx="0">
                  <c:v>Transportation</c:v>
                </c:pt>
              </c:strCache>
            </c:strRef>
          </c:tx>
          <c:spPr>
            <a:solidFill>
              <a:srgbClr val="009DD9">
                <a:lumMod val="75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Sheet1!$B$2:$B$6</c:f>
              <c:numCache>
                <c:formatCode>0.0%</c:formatCode>
                <c:ptCount val="5"/>
                <c:pt idx="0">
                  <c:v>9.7826086956521729E-2</c:v>
                </c:pt>
                <c:pt idx="1">
                  <c:v>3.3816425120772944E-2</c:v>
                </c:pt>
              </c:numCache>
            </c:numRef>
          </c:val>
        </c:ser>
        <c:ser>
          <c:idx val="1"/>
          <c:order val="1"/>
          <c:tx>
            <c:strRef>
              <c:f>Sheet1!$C$1</c:f>
              <c:strCache>
                <c:ptCount val="1"/>
                <c:pt idx="0">
                  <c:v>Safety</c:v>
                </c:pt>
              </c:strCache>
            </c:strRef>
          </c:tx>
          <c:spPr>
            <a:solidFill>
              <a:srgbClr val="0BD0D9">
                <a:lumMod val="60000"/>
                <a:lumOff val="40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Sheet1!$C$2:$C$6</c:f>
              <c:numCache>
                <c:formatCode>0.0%</c:formatCode>
                <c:ptCount val="5"/>
                <c:pt idx="0">
                  <c:v>0</c:v>
                </c:pt>
                <c:pt idx="1">
                  <c:v>4.3478260869565223E-2</c:v>
                </c:pt>
              </c:numCache>
            </c:numRef>
          </c:val>
        </c:ser>
        <c:ser>
          <c:idx val="2"/>
          <c:order val="2"/>
          <c:tx>
            <c:strRef>
              <c:f>Sheet1!$D$1</c:f>
              <c:strCache>
                <c:ptCount val="1"/>
                <c:pt idx="0">
                  <c:v>Social</c:v>
                </c:pt>
              </c:strCache>
            </c:strRef>
          </c:tx>
          <c:spPr>
            <a:solidFill>
              <a:srgbClr val="FFC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Sheet1!$D$2:$D$6</c:f>
              <c:numCache>
                <c:formatCode>0.0%</c:formatCode>
                <c:ptCount val="5"/>
                <c:pt idx="0">
                  <c:v>0.14673913043478298</c:v>
                </c:pt>
                <c:pt idx="1">
                  <c:v>7.7294685990338341E-2</c:v>
                </c:pt>
              </c:numCache>
            </c:numRef>
          </c:val>
        </c:ser>
        <c:ser>
          <c:idx val="3"/>
          <c:order val="3"/>
          <c:tx>
            <c:strRef>
              <c:f>Sheet1!$E$1</c:f>
              <c:strCache>
                <c:ptCount val="1"/>
                <c:pt idx="0">
                  <c:v>Built Environ</c:v>
                </c:pt>
              </c:strCache>
            </c:strRef>
          </c:tx>
          <c:spPr>
            <a:solidFill>
              <a:srgbClr val="7030A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Sheet1!$E$2:$E$6</c:f>
              <c:numCache>
                <c:formatCode>0.0%</c:formatCode>
                <c:ptCount val="5"/>
                <c:pt idx="0">
                  <c:v>2.7173913043478336E-2</c:v>
                </c:pt>
                <c:pt idx="1">
                  <c:v>4.830917874396135E-3</c:v>
                </c:pt>
              </c:numCache>
            </c:numRef>
          </c:val>
        </c:ser>
        <c:ser>
          <c:idx val="4"/>
          <c:order val="4"/>
          <c:tx>
            <c:strRef>
              <c:f>Sheet1!$F$1</c:f>
              <c:strCache>
                <c:ptCount val="1"/>
                <c:pt idx="0">
                  <c:v>Natural Environ</c:v>
                </c:pt>
              </c:strCache>
            </c:strRef>
          </c:tx>
          <c:spPr>
            <a:solidFill>
              <a:srgbClr val="00B05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Sheet1!$F$2:$F$6</c:f>
              <c:numCache>
                <c:formatCode>0.0%</c:formatCode>
                <c:ptCount val="5"/>
                <c:pt idx="0">
                  <c:v>8.1521739130434798E-2</c:v>
                </c:pt>
                <c:pt idx="1">
                  <c:v>5.7971014492753624E-2</c:v>
                </c:pt>
              </c:numCache>
            </c:numRef>
          </c:val>
        </c:ser>
        <c:ser>
          <c:idx val="5"/>
          <c:order val="5"/>
          <c:tx>
            <c:strRef>
              <c:f>Sheet1!$G$1</c:f>
              <c:strCache>
                <c:ptCount val="1"/>
                <c:pt idx="0">
                  <c:v>Learning</c:v>
                </c:pt>
              </c:strCache>
            </c:strRef>
          </c:tx>
          <c:spPr>
            <a:solidFill>
              <a:sysClr val="windowText" lastClr="00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Sheet1!$G$2:$G$6</c:f>
              <c:numCache>
                <c:formatCode>0.0%</c:formatCode>
                <c:ptCount val="5"/>
                <c:pt idx="0">
                  <c:v>0.11413043478260869</c:v>
                </c:pt>
                <c:pt idx="1">
                  <c:v>0.19806763285024187</c:v>
                </c:pt>
              </c:numCache>
            </c:numRef>
          </c:val>
        </c:ser>
        <c:ser>
          <c:idx val="6"/>
          <c:order val="6"/>
          <c:tx>
            <c:strRef>
              <c:f>Sheet1!$H$1</c:f>
              <c:strCache>
                <c:ptCount val="1"/>
                <c:pt idx="0">
                  <c:v>Health</c:v>
                </c:pt>
              </c:strCache>
            </c:strRef>
          </c:tx>
          <c:spPr>
            <a:solidFill>
              <a:srgbClr val="FF33CC"/>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Sheet1!$H$2:$H$6</c:f>
              <c:numCache>
                <c:formatCode>0.0%</c:formatCode>
                <c:ptCount val="5"/>
                <c:pt idx="0">
                  <c:v>0.16304347826086971</c:v>
                </c:pt>
                <c:pt idx="1">
                  <c:v>0.14009661835748793</c:v>
                </c:pt>
              </c:numCache>
            </c:numRef>
          </c:val>
        </c:ser>
        <c:ser>
          <c:idx val="7"/>
          <c:order val="7"/>
          <c:tx>
            <c:strRef>
              <c:f>Sheet1!$I$1</c:f>
              <c:strCache>
                <c:ptCount val="1"/>
                <c:pt idx="0">
                  <c:v>Economy</c:v>
                </c:pt>
              </c:strCache>
            </c:strRef>
          </c:tx>
          <c:spPr>
            <a:solidFill>
              <a:srgbClr val="996633"/>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Sheet1!$I$2:$I$6</c:f>
              <c:numCache>
                <c:formatCode>0.0%</c:formatCode>
                <c:ptCount val="5"/>
                <c:pt idx="0">
                  <c:v>0.16304347826086971</c:v>
                </c:pt>
                <c:pt idx="1">
                  <c:v>0.19806763285024187</c:v>
                </c:pt>
              </c:numCache>
            </c:numRef>
          </c:val>
        </c:ser>
        <c:ser>
          <c:idx val="8"/>
          <c:order val="8"/>
          <c:tx>
            <c:strRef>
              <c:f>Sheet1!$J$1</c:f>
              <c:strCache>
                <c:ptCount val="1"/>
                <c:pt idx="0">
                  <c:v>Culture &amp; Rec</c:v>
                </c:pt>
              </c:strCache>
            </c:strRef>
          </c:tx>
          <c:spPr>
            <a:solidFill>
              <a:srgbClr val="00B0F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Sheet1!$J$2:$J$6</c:f>
              <c:numCache>
                <c:formatCode>0.0%</c:formatCode>
                <c:ptCount val="5"/>
                <c:pt idx="0">
                  <c:v>4.8913043478260865E-2</c:v>
                </c:pt>
                <c:pt idx="1">
                  <c:v>1.9323671497584585E-2</c:v>
                </c:pt>
              </c:numCache>
            </c:numRef>
          </c:val>
        </c:ser>
        <c:ser>
          <c:idx val="9"/>
          <c:order val="9"/>
          <c:tx>
            <c:strRef>
              <c:f>Sheet1!$K$1</c:f>
              <c:strCache>
                <c:ptCount val="1"/>
                <c:pt idx="0">
                  <c:v>Civic</c:v>
                </c:pt>
              </c:strCache>
            </c:strRef>
          </c:tx>
          <c:spPr>
            <a:solidFill>
              <a:srgbClr val="FFFF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Sheet1!$K$2:$K$6</c:f>
              <c:numCache>
                <c:formatCode>0.0%</c:formatCode>
                <c:ptCount val="5"/>
                <c:pt idx="0">
                  <c:v>9.2391304347826206E-2</c:v>
                </c:pt>
                <c:pt idx="1">
                  <c:v>2.8985507246376812E-2</c:v>
                </c:pt>
              </c:numCache>
            </c:numRef>
          </c:val>
        </c:ser>
        <c:ser>
          <c:idx val="10"/>
          <c:order val="10"/>
          <c:tx>
            <c:strRef>
              <c:f>Sheet1!$L$1</c:f>
              <c:strCache>
                <c:ptCount val="1"/>
                <c:pt idx="0">
                  <c:v>Demographics</c:v>
                </c:pt>
              </c:strCache>
            </c:strRef>
          </c:tx>
          <c:spPr>
            <a:solidFill>
              <a:srgbClr val="FF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Sheet1!$L$2:$L$6</c:f>
              <c:numCache>
                <c:formatCode>0.0%</c:formatCode>
                <c:ptCount val="5"/>
                <c:pt idx="0">
                  <c:v>6.5217391304347824E-2</c:v>
                </c:pt>
                <c:pt idx="1">
                  <c:v>0.15942028985507301</c:v>
                </c:pt>
              </c:numCache>
            </c:numRef>
          </c:val>
        </c:ser>
        <c:ser>
          <c:idx val="11"/>
          <c:order val="11"/>
          <c:tx>
            <c:strRef>
              <c:f>Sheet1!$M$1</c:f>
              <c:strCache>
                <c:ptCount val="1"/>
                <c:pt idx="0">
                  <c:v>Other</c:v>
                </c:pt>
              </c:strCache>
            </c:strRef>
          </c:tx>
          <c:spPr>
            <a:solidFill>
              <a:sysClr val="window" lastClr="FFFFFF">
                <a:lumMod val="75000"/>
              </a:sys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Sheet1!$M$2:$M$6</c:f>
              <c:numCache>
                <c:formatCode>0.0%</c:formatCode>
                <c:ptCount val="5"/>
                <c:pt idx="0">
                  <c:v>0</c:v>
                </c:pt>
                <c:pt idx="1">
                  <c:v>3.8647342995169191E-2</c:v>
                </c:pt>
              </c:numCache>
            </c:numRef>
          </c:val>
        </c:ser>
        <c:overlap val="100"/>
        <c:axId val="94691712"/>
        <c:axId val="94693248"/>
      </c:barChart>
      <c:catAx>
        <c:axId val="94691712"/>
        <c:scaling>
          <c:orientation val="minMax"/>
        </c:scaling>
        <c:axPos val="b"/>
        <c:tickLblPos val="nextTo"/>
        <c:txPr>
          <a:bodyPr/>
          <a:lstStyle/>
          <a:p>
            <a:pPr>
              <a:defRPr sz="1600" baseline="0"/>
            </a:pPr>
            <a:endParaRPr lang="en-US"/>
          </a:p>
        </c:txPr>
        <c:crossAx val="94693248"/>
        <c:crosses val="autoZero"/>
        <c:auto val="1"/>
        <c:lblAlgn val="ctr"/>
        <c:lblOffset val="100"/>
      </c:catAx>
      <c:valAx>
        <c:axId val="94693248"/>
        <c:scaling>
          <c:orientation val="minMax"/>
          <c:max val="1"/>
        </c:scaling>
        <c:axPos val="l"/>
        <c:majorGridlines/>
        <c:numFmt formatCode="0%" sourceLinked="0"/>
        <c:tickLblPos val="nextTo"/>
        <c:crossAx val="94691712"/>
        <c:crosses val="autoZero"/>
        <c:crossBetween val="between"/>
      </c:valAx>
      <c:spPr>
        <a:ln>
          <a:solidFill>
            <a:srgbClr val="0F6FC6"/>
          </a:solidFill>
        </a:ln>
      </c:spPr>
    </c:plotArea>
    <c:legend>
      <c:legendPos val="r"/>
      <c:layout/>
    </c:legend>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5187428494515105E-2"/>
          <c:y val="4.4278606965174105E-2"/>
          <c:w val="0.68009960293424965"/>
          <c:h val="0.75313648293963198"/>
        </c:manualLayout>
      </c:layout>
      <c:barChart>
        <c:barDir val="col"/>
        <c:grouping val="stacked"/>
        <c:ser>
          <c:idx val="0"/>
          <c:order val="0"/>
          <c:tx>
            <c:strRef>
              <c:f>Sheet1!$B$1</c:f>
              <c:strCache>
                <c:ptCount val="1"/>
                <c:pt idx="0">
                  <c:v>Transportation</c:v>
                </c:pt>
              </c:strCache>
            </c:strRef>
          </c:tx>
          <c:spPr>
            <a:solidFill>
              <a:srgbClr val="009DD9">
                <a:lumMod val="75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Sheet1!$B$2:$B$6</c:f>
              <c:numCache>
                <c:formatCode>0.0%</c:formatCode>
                <c:ptCount val="5"/>
                <c:pt idx="0">
                  <c:v>9.7826086956521729E-2</c:v>
                </c:pt>
                <c:pt idx="1">
                  <c:v>3.3816425120772944E-2</c:v>
                </c:pt>
                <c:pt idx="2">
                  <c:v>3.5639412997903616E-2</c:v>
                </c:pt>
              </c:numCache>
            </c:numRef>
          </c:val>
        </c:ser>
        <c:ser>
          <c:idx val="1"/>
          <c:order val="1"/>
          <c:tx>
            <c:strRef>
              <c:f>Sheet1!$C$1</c:f>
              <c:strCache>
                <c:ptCount val="1"/>
                <c:pt idx="0">
                  <c:v>Safety</c:v>
                </c:pt>
              </c:strCache>
            </c:strRef>
          </c:tx>
          <c:spPr>
            <a:solidFill>
              <a:srgbClr val="0BD0D9">
                <a:lumMod val="60000"/>
                <a:lumOff val="40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Sheet1!$C$2:$C$6</c:f>
              <c:numCache>
                <c:formatCode>0.0%</c:formatCode>
                <c:ptCount val="5"/>
                <c:pt idx="0">
                  <c:v>0</c:v>
                </c:pt>
                <c:pt idx="1">
                  <c:v>4.3478260869565223E-2</c:v>
                </c:pt>
                <c:pt idx="2">
                  <c:v>0.17819706498951782</c:v>
                </c:pt>
              </c:numCache>
            </c:numRef>
          </c:val>
        </c:ser>
        <c:ser>
          <c:idx val="2"/>
          <c:order val="2"/>
          <c:tx>
            <c:strRef>
              <c:f>Sheet1!$D$1</c:f>
              <c:strCache>
                <c:ptCount val="1"/>
                <c:pt idx="0">
                  <c:v>Social</c:v>
                </c:pt>
              </c:strCache>
            </c:strRef>
          </c:tx>
          <c:spPr>
            <a:solidFill>
              <a:srgbClr val="FFC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Sheet1!$D$2:$D$6</c:f>
              <c:numCache>
                <c:formatCode>0.0%</c:formatCode>
                <c:ptCount val="5"/>
                <c:pt idx="0">
                  <c:v>0.14673913043478287</c:v>
                </c:pt>
                <c:pt idx="1">
                  <c:v>7.7294685990338272E-2</c:v>
                </c:pt>
                <c:pt idx="2">
                  <c:v>0.23480083857442377</c:v>
                </c:pt>
              </c:numCache>
            </c:numRef>
          </c:val>
        </c:ser>
        <c:ser>
          <c:idx val="3"/>
          <c:order val="3"/>
          <c:tx>
            <c:strRef>
              <c:f>Sheet1!$E$1</c:f>
              <c:strCache>
                <c:ptCount val="1"/>
                <c:pt idx="0">
                  <c:v>Built Environ</c:v>
                </c:pt>
              </c:strCache>
            </c:strRef>
          </c:tx>
          <c:spPr>
            <a:solidFill>
              <a:srgbClr val="7030A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Sheet1!$E$2:$E$6</c:f>
              <c:numCache>
                <c:formatCode>0.0%</c:formatCode>
                <c:ptCount val="5"/>
                <c:pt idx="0">
                  <c:v>2.7173913043478309E-2</c:v>
                </c:pt>
                <c:pt idx="1">
                  <c:v>4.830917874396135E-3</c:v>
                </c:pt>
                <c:pt idx="2">
                  <c:v>2.7253668763102756E-2</c:v>
                </c:pt>
              </c:numCache>
            </c:numRef>
          </c:val>
        </c:ser>
        <c:ser>
          <c:idx val="4"/>
          <c:order val="4"/>
          <c:tx>
            <c:strRef>
              <c:f>Sheet1!$F$1</c:f>
              <c:strCache>
                <c:ptCount val="1"/>
                <c:pt idx="0">
                  <c:v>Natural Environ</c:v>
                </c:pt>
              </c:strCache>
            </c:strRef>
          </c:tx>
          <c:spPr>
            <a:solidFill>
              <a:srgbClr val="00B05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Sheet1!$F$2:$F$6</c:f>
              <c:numCache>
                <c:formatCode>0.0%</c:formatCode>
                <c:ptCount val="5"/>
                <c:pt idx="0">
                  <c:v>8.1521739130434798E-2</c:v>
                </c:pt>
                <c:pt idx="1">
                  <c:v>5.7971014492753624E-2</c:v>
                </c:pt>
                <c:pt idx="2">
                  <c:v>6.7085953878406795E-2</c:v>
                </c:pt>
              </c:numCache>
            </c:numRef>
          </c:val>
        </c:ser>
        <c:ser>
          <c:idx val="5"/>
          <c:order val="5"/>
          <c:tx>
            <c:strRef>
              <c:f>Sheet1!$G$1</c:f>
              <c:strCache>
                <c:ptCount val="1"/>
                <c:pt idx="0">
                  <c:v>Learning</c:v>
                </c:pt>
              </c:strCache>
            </c:strRef>
          </c:tx>
          <c:spPr>
            <a:solidFill>
              <a:sysClr val="windowText" lastClr="00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Sheet1!$G$2:$G$6</c:f>
              <c:numCache>
                <c:formatCode>0.0%</c:formatCode>
                <c:ptCount val="5"/>
                <c:pt idx="0">
                  <c:v>0.11413043478260869</c:v>
                </c:pt>
                <c:pt idx="1">
                  <c:v>0.19806763285024179</c:v>
                </c:pt>
                <c:pt idx="2">
                  <c:v>7.3375262054507354E-2</c:v>
                </c:pt>
              </c:numCache>
            </c:numRef>
          </c:val>
        </c:ser>
        <c:ser>
          <c:idx val="6"/>
          <c:order val="6"/>
          <c:tx>
            <c:strRef>
              <c:f>Sheet1!$H$1</c:f>
              <c:strCache>
                <c:ptCount val="1"/>
                <c:pt idx="0">
                  <c:v>Health</c:v>
                </c:pt>
              </c:strCache>
            </c:strRef>
          </c:tx>
          <c:spPr>
            <a:solidFill>
              <a:srgbClr val="FF33CC"/>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Sheet1!$H$2:$H$6</c:f>
              <c:numCache>
                <c:formatCode>0.0%</c:formatCode>
                <c:ptCount val="5"/>
                <c:pt idx="0">
                  <c:v>0.16304347826086971</c:v>
                </c:pt>
                <c:pt idx="1">
                  <c:v>0.14009661835748793</c:v>
                </c:pt>
                <c:pt idx="2">
                  <c:v>8.5953878406708595E-2</c:v>
                </c:pt>
              </c:numCache>
            </c:numRef>
          </c:val>
        </c:ser>
        <c:ser>
          <c:idx val="7"/>
          <c:order val="7"/>
          <c:tx>
            <c:strRef>
              <c:f>Sheet1!$I$1</c:f>
              <c:strCache>
                <c:ptCount val="1"/>
                <c:pt idx="0">
                  <c:v>Economy</c:v>
                </c:pt>
              </c:strCache>
            </c:strRef>
          </c:tx>
          <c:spPr>
            <a:solidFill>
              <a:srgbClr val="996633"/>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Sheet1!$I$2:$I$6</c:f>
              <c:numCache>
                <c:formatCode>0.0%</c:formatCode>
                <c:ptCount val="5"/>
                <c:pt idx="0">
                  <c:v>0.16304347826086971</c:v>
                </c:pt>
                <c:pt idx="1">
                  <c:v>0.19806763285024179</c:v>
                </c:pt>
                <c:pt idx="2">
                  <c:v>0.1069182389937107</c:v>
                </c:pt>
              </c:numCache>
            </c:numRef>
          </c:val>
        </c:ser>
        <c:ser>
          <c:idx val="8"/>
          <c:order val="8"/>
          <c:tx>
            <c:strRef>
              <c:f>Sheet1!$J$1</c:f>
              <c:strCache>
                <c:ptCount val="1"/>
                <c:pt idx="0">
                  <c:v>Culture &amp; Rec</c:v>
                </c:pt>
              </c:strCache>
            </c:strRef>
          </c:tx>
          <c:spPr>
            <a:solidFill>
              <a:srgbClr val="00B0F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Sheet1!$J$2:$J$6</c:f>
              <c:numCache>
                <c:formatCode>0.0%</c:formatCode>
                <c:ptCount val="5"/>
                <c:pt idx="0">
                  <c:v>4.8913043478260865E-2</c:v>
                </c:pt>
                <c:pt idx="1">
                  <c:v>1.9323671497584568E-2</c:v>
                </c:pt>
                <c:pt idx="2">
                  <c:v>5.2410901467505329E-2</c:v>
                </c:pt>
              </c:numCache>
            </c:numRef>
          </c:val>
        </c:ser>
        <c:ser>
          <c:idx val="9"/>
          <c:order val="9"/>
          <c:tx>
            <c:strRef>
              <c:f>Sheet1!$K$1</c:f>
              <c:strCache>
                <c:ptCount val="1"/>
                <c:pt idx="0">
                  <c:v>Civic</c:v>
                </c:pt>
              </c:strCache>
            </c:strRef>
          </c:tx>
          <c:spPr>
            <a:solidFill>
              <a:srgbClr val="FFFF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Sheet1!$K$2:$K$6</c:f>
              <c:numCache>
                <c:formatCode>0.0%</c:formatCode>
                <c:ptCount val="5"/>
                <c:pt idx="0">
                  <c:v>9.2391304347826206E-2</c:v>
                </c:pt>
                <c:pt idx="1">
                  <c:v>2.8985507246376812E-2</c:v>
                </c:pt>
                <c:pt idx="2">
                  <c:v>1.2578616352201245E-2</c:v>
                </c:pt>
              </c:numCache>
            </c:numRef>
          </c:val>
        </c:ser>
        <c:ser>
          <c:idx val="10"/>
          <c:order val="10"/>
          <c:tx>
            <c:strRef>
              <c:f>Sheet1!$L$1</c:f>
              <c:strCache>
                <c:ptCount val="1"/>
                <c:pt idx="0">
                  <c:v>Demographics</c:v>
                </c:pt>
              </c:strCache>
            </c:strRef>
          </c:tx>
          <c:spPr>
            <a:solidFill>
              <a:srgbClr val="FF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Sheet1!$L$2:$L$6</c:f>
              <c:numCache>
                <c:formatCode>0.0%</c:formatCode>
                <c:ptCount val="5"/>
                <c:pt idx="0">
                  <c:v>6.5217391304347824E-2</c:v>
                </c:pt>
                <c:pt idx="1">
                  <c:v>0.15942028985507281</c:v>
                </c:pt>
                <c:pt idx="2">
                  <c:v>0</c:v>
                </c:pt>
              </c:numCache>
            </c:numRef>
          </c:val>
        </c:ser>
        <c:ser>
          <c:idx val="11"/>
          <c:order val="11"/>
          <c:tx>
            <c:strRef>
              <c:f>Sheet1!$M$1</c:f>
              <c:strCache>
                <c:ptCount val="1"/>
                <c:pt idx="0">
                  <c:v>Other</c:v>
                </c:pt>
              </c:strCache>
            </c:strRef>
          </c:tx>
          <c:spPr>
            <a:solidFill>
              <a:sysClr val="window" lastClr="FFFFFF">
                <a:lumMod val="75000"/>
              </a:sys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Sheet1!$M$2:$M$6</c:f>
              <c:numCache>
                <c:formatCode>0.0%</c:formatCode>
                <c:ptCount val="5"/>
                <c:pt idx="0">
                  <c:v>0</c:v>
                </c:pt>
                <c:pt idx="1">
                  <c:v>3.864734299516915E-2</c:v>
                </c:pt>
                <c:pt idx="2">
                  <c:v>0.12578616352201274</c:v>
                </c:pt>
              </c:numCache>
            </c:numRef>
          </c:val>
        </c:ser>
        <c:overlap val="100"/>
        <c:axId val="94923008"/>
        <c:axId val="94953472"/>
      </c:barChart>
      <c:catAx>
        <c:axId val="94923008"/>
        <c:scaling>
          <c:orientation val="minMax"/>
        </c:scaling>
        <c:axPos val="b"/>
        <c:tickLblPos val="nextTo"/>
        <c:txPr>
          <a:bodyPr/>
          <a:lstStyle/>
          <a:p>
            <a:pPr>
              <a:defRPr sz="1600" baseline="0"/>
            </a:pPr>
            <a:endParaRPr lang="en-US"/>
          </a:p>
        </c:txPr>
        <c:crossAx val="94953472"/>
        <c:crosses val="autoZero"/>
        <c:auto val="1"/>
        <c:lblAlgn val="ctr"/>
        <c:lblOffset val="100"/>
      </c:catAx>
      <c:valAx>
        <c:axId val="94953472"/>
        <c:scaling>
          <c:orientation val="minMax"/>
          <c:max val="1"/>
        </c:scaling>
        <c:axPos val="l"/>
        <c:majorGridlines/>
        <c:numFmt formatCode="0%" sourceLinked="0"/>
        <c:tickLblPos val="nextTo"/>
        <c:crossAx val="94923008"/>
        <c:crosses val="autoZero"/>
        <c:crossBetween val="between"/>
      </c:valAx>
      <c:spPr>
        <a:ln>
          <a:solidFill>
            <a:srgbClr val="0F6FC6"/>
          </a:solidFill>
        </a:ln>
      </c:spPr>
    </c:plotArea>
    <c:legend>
      <c:legendPos val="r"/>
      <c:layout/>
    </c:legend>
    <c:plotVisOnly val="1"/>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5187428494515105E-2"/>
          <c:y val="4.4278606965174105E-2"/>
          <c:w val="0.68009960293424965"/>
          <c:h val="0.75313648293963198"/>
        </c:manualLayout>
      </c:layout>
      <c:barChart>
        <c:barDir val="col"/>
        <c:grouping val="stacked"/>
        <c:ser>
          <c:idx val="0"/>
          <c:order val="0"/>
          <c:tx>
            <c:strRef>
              <c:f>Sheet1!$B$1</c:f>
              <c:strCache>
                <c:ptCount val="1"/>
                <c:pt idx="0">
                  <c:v>Transportation</c:v>
                </c:pt>
              </c:strCache>
            </c:strRef>
          </c:tx>
          <c:spPr>
            <a:solidFill>
              <a:srgbClr val="009DD9">
                <a:lumMod val="75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Sheet1!$B$2:$B$6</c:f>
              <c:numCache>
                <c:formatCode>0.0%</c:formatCode>
                <c:ptCount val="5"/>
                <c:pt idx="0">
                  <c:v>9.7826086956521729E-2</c:v>
                </c:pt>
                <c:pt idx="1">
                  <c:v>3.3816425120772944E-2</c:v>
                </c:pt>
                <c:pt idx="2">
                  <c:v>3.5639412997903623E-2</c:v>
                </c:pt>
                <c:pt idx="3">
                  <c:v>7.9889807162534437E-2</c:v>
                </c:pt>
              </c:numCache>
            </c:numRef>
          </c:val>
        </c:ser>
        <c:ser>
          <c:idx val="1"/>
          <c:order val="1"/>
          <c:tx>
            <c:strRef>
              <c:f>Sheet1!$C$1</c:f>
              <c:strCache>
                <c:ptCount val="1"/>
                <c:pt idx="0">
                  <c:v>Safety</c:v>
                </c:pt>
              </c:strCache>
            </c:strRef>
          </c:tx>
          <c:spPr>
            <a:solidFill>
              <a:srgbClr val="0BD0D9">
                <a:lumMod val="60000"/>
                <a:lumOff val="40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Sheet1!$C$2:$C$6</c:f>
              <c:numCache>
                <c:formatCode>0.0%</c:formatCode>
                <c:ptCount val="5"/>
                <c:pt idx="0">
                  <c:v>0</c:v>
                </c:pt>
                <c:pt idx="1">
                  <c:v>4.3478260869565223E-2</c:v>
                </c:pt>
                <c:pt idx="2">
                  <c:v>0.17819706498951782</c:v>
                </c:pt>
                <c:pt idx="3">
                  <c:v>6.3360881542699823E-2</c:v>
                </c:pt>
              </c:numCache>
            </c:numRef>
          </c:val>
        </c:ser>
        <c:ser>
          <c:idx val="2"/>
          <c:order val="2"/>
          <c:tx>
            <c:strRef>
              <c:f>Sheet1!$D$1</c:f>
              <c:strCache>
                <c:ptCount val="1"/>
                <c:pt idx="0">
                  <c:v>Social</c:v>
                </c:pt>
              </c:strCache>
            </c:strRef>
          </c:tx>
          <c:spPr>
            <a:solidFill>
              <a:srgbClr val="FFC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Sheet1!$D$2:$D$6</c:f>
              <c:numCache>
                <c:formatCode>0.0%</c:formatCode>
                <c:ptCount val="5"/>
                <c:pt idx="0">
                  <c:v>0.14673913043478293</c:v>
                </c:pt>
                <c:pt idx="1">
                  <c:v>7.7294685990338299E-2</c:v>
                </c:pt>
                <c:pt idx="2">
                  <c:v>0.23480083857442383</c:v>
                </c:pt>
                <c:pt idx="3">
                  <c:v>0.32506887052341665</c:v>
                </c:pt>
              </c:numCache>
            </c:numRef>
          </c:val>
        </c:ser>
        <c:ser>
          <c:idx val="3"/>
          <c:order val="3"/>
          <c:tx>
            <c:strRef>
              <c:f>Sheet1!$E$1</c:f>
              <c:strCache>
                <c:ptCount val="1"/>
                <c:pt idx="0">
                  <c:v>Built Environ</c:v>
                </c:pt>
              </c:strCache>
            </c:strRef>
          </c:tx>
          <c:spPr>
            <a:solidFill>
              <a:srgbClr val="7030A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Sheet1!$E$2:$E$6</c:f>
              <c:numCache>
                <c:formatCode>0.0%</c:formatCode>
                <c:ptCount val="5"/>
                <c:pt idx="0">
                  <c:v>2.7173913043478319E-2</c:v>
                </c:pt>
                <c:pt idx="1">
                  <c:v>4.830917874396135E-3</c:v>
                </c:pt>
                <c:pt idx="2">
                  <c:v>2.725366876310276E-2</c:v>
                </c:pt>
                <c:pt idx="3">
                  <c:v>8.5399449035812744E-2</c:v>
                </c:pt>
              </c:numCache>
            </c:numRef>
          </c:val>
        </c:ser>
        <c:ser>
          <c:idx val="4"/>
          <c:order val="4"/>
          <c:tx>
            <c:strRef>
              <c:f>Sheet1!$F$1</c:f>
              <c:strCache>
                <c:ptCount val="1"/>
                <c:pt idx="0">
                  <c:v>Natural Environ</c:v>
                </c:pt>
              </c:strCache>
            </c:strRef>
          </c:tx>
          <c:spPr>
            <a:solidFill>
              <a:srgbClr val="00B05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Sheet1!$F$2:$F$6</c:f>
              <c:numCache>
                <c:formatCode>0.0%</c:formatCode>
                <c:ptCount val="5"/>
                <c:pt idx="0">
                  <c:v>8.1521739130434798E-2</c:v>
                </c:pt>
                <c:pt idx="1">
                  <c:v>5.7971014492753624E-2</c:v>
                </c:pt>
                <c:pt idx="2">
                  <c:v>6.7085953878406809E-2</c:v>
                </c:pt>
                <c:pt idx="3">
                  <c:v>4.9586776859504245E-2</c:v>
                </c:pt>
              </c:numCache>
            </c:numRef>
          </c:val>
        </c:ser>
        <c:ser>
          <c:idx val="5"/>
          <c:order val="5"/>
          <c:tx>
            <c:strRef>
              <c:f>Sheet1!$G$1</c:f>
              <c:strCache>
                <c:ptCount val="1"/>
                <c:pt idx="0">
                  <c:v>Learning</c:v>
                </c:pt>
              </c:strCache>
            </c:strRef>
          </c:tx>
          <c:spPr>
            <a:solidFill>
              <a:sysClr val="windowText" lastClr="00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Sheet1!$G$2:$G$6</c:f>
              <c:numCache>
                <c:formatCode>0.0%</c:formatCode>
                <c:ptCount val="5"/>
                <c:pt idx="0">
                  <c:v>0.11413043478260869</c:v>
                </c:pt>
                <c:pt idx="1">
                  <c:v>0.19806763285024181</c:v>
                </c:pt>
                <c:pt idx="2">
                  <c:v>7.3375262054507354E-2</c:v>
                </c:pt>
                <c:pt idx="3">
                  <c:v>3.3057851239669422E-2</c:v>
                </c:pt>
              </c:numCache>
            </c:numRef>
          </c:val>
        </c:ser>
        <c:ser>
          <c:idx val="6"/>
          <c:order val="6"/>
          <c:tx>
            <c:strRef>
              <c:f>Sheet1!$H$1</c:f>
              <c:strCache>
                <c:ptCount val="1"/>
                <c:pt idx="0">
                  <c:v>Health</c:v>
                </c:pt>
              </c:strCache>
            </c:strRef>
          </c:tx>
          <c:spPr>
            <a:solidFill>
              <a:srgbClr val="FF33CC"/>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Sheet1!$H$2:$H$6</c:f>
              <c:numCache>
                <c:formatCode>0.0%</c:formatCode>
                <c:ptCount val="5"/>
                <c:pt idx="0">
                  <c:v>0.16304347826086971</c:v>
                </c:pt>
                <c:pt idx="1">
                  <c:v>0.14009661835748793</c:v>
                </c:pt>
                <c:pt idx="2">
                  <c:v>8.5953878406708595E-2</c:v>
                </c:pt>
                <c:pt idx="3">
                  <c:v>3.581267217630859E-2</c:v>
                </c:pt>
              </c:numCache>
            </c:numRef>
          </c:val>
        </c:ser>
        <c:ser>
          <c:idx val="7"/>
          <c:order val="7"/>
          <c:tx>
            <c:strRef>
              <c:f>Sheet1!$I$1</c:f>
              <c:strCache>
                <c:ptCount val="1"/>
                <c:pt idx="0">
                  <c:v>Economy</c:v>
                </c:pt>
              </c:strCache>
            </c:strRef>
          </c:tx>
          <c:spPr>
            <a:solidFill>
              <a:srgbClr val="996633"/>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Sheet1!$I$2:$I$6</c:f>
              <c:numCache>
                <c:formatCode>0.0%</c:formatCode>
                <c:ptCount val="5"/>
                <c:pt idx="0">
                  <c:v>0.16304347826086971</c:v>
                </c:pt>
                <c:pt idx="1">
                  <c:v>0.19806763285024181</c:v>
                </c:pt>
                <c:pt idx="2">
                  <c:v>0.1069182389937107</c:v>
                </c:pt>
                <c:pt idx="3">
                  <c:v>9.366391184573003E-2</c:v>
                </c:pt>
              </c:numCache>
            </c:numRef>
          </c:val>
        </c:ser>
        <c:ser>
          <c:idx val="8"/>
          <c:order val="8"/>
          <c:tx>
            <c:strRef>
              <c:f>Sheet1!$J$1</c:f>
              <c:strCache>
                <c:ptCount val="1"/>
                <c:pt idx="0">
                  <c:v>Culture &amp; Rec</c:v>
                </c:pt>
              </c:strCache>
            </c:strRef>
          </c:tx>
          <c:spPr>
            <a:solidFill>
              <a:srgbClr val="00B0F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Sheet1!$J$2:$J$6</c:f>
              <c:numCache>
                <c:formatCode>0.0%</c:formatCode>
                <c:ptCount val="5"/>
                <c:pt idx="0">
                  <c:v>4.8913043478260865E-2</c:v>
                </c:pt>
                <c:pt idx="1">
                  <c:v>1.9323671497584575E-2</c:v>
                </c:pt>
                <c:pt idx="2">
                  <c:v>5.2410901467505336E-2</c:v>
                </c:pt>
                <c:pt idx="3">
                  <c:v>0.1597796143250689</c:v>
                </c:pt>
              </c:numCache>
            </c:numRef>
          </c:val>
        </c:ser>
        <c:ser>
          <c:idx val="9"/>
          <c:order val="9"/>
          <c:tx>
            <c:strRef>
              <c:f>Sheet1!$K$1</c:f>
              <c:strCache>
                <c:ptCount val="1"/>
                <c:pt idx="0">
                  <c:v>Civic</c:v>
                </c:pt>
              </c:strCache>
            </c:strRef>
          </c:tx>
          <c:spPr>
            <a:solidFill>
              <a:srgbClr val="FFFF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Sheet1!$K$2:$K$6</c:f>
              <c:numCache>
                <c:formatCode>0.0%</c:formatCode>
                <c:ptCount val="5"/>
                <c:pt idx="0">
                  <c:v>9.2391304347826206E-2</c:v>
                </c:pt>
                <c:pt idx="1">
                  <c:v>2.8985507246376812E-2</c:v>
                </c:pt>
                <c:pt idx="2">
                  <c:v>1.2578616352201241E-2</c:v>
                </c:pt>
                <c:pt idx="3">
                  <c:v>1.3774104683195601E-2</c:v>
                </c:pt>
              </c:numCache>
            </c:numRef>
          </c:val>
        </c:ser>
        <c:ser>
          <c:idx val="10"/>
          <c:order val="10"/>
          <c:tx>
            <c:strRef>
              <c:f>Sheet1!$L$1</c:f>
              <c:strCache>
                <c:ptCount val="1"/>
                <c:pt idx="0">
                  <c:v>Demographics</c:v>
                </c:pt>
              </c:strCache>
            </c:strRef>
          </c:tx>
          <c:spPr>
            <a:solidFill>
              <a:srgbClr val="FF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Sheet1!$L$2:$L$6</c:f>
              <c:numCache>
                <c:formatCode>0.0%</c:formatCode>
                <c:ptCount val="5"/>
                <c:pt idx="0">
                  <c:v>6.5217391304347824E-2</c:v>
                </c:pt>
                <c:pt idx="1">
                  <c:v>0.15942028985507287</c:v>
                </c:pt>
                <c:pt idx="2">
                  <c:v>0</c:v>
                </c:pt>
                <c:pt idx="3">
                  <c:v>0</c:v>
                </c:pt>
              </c:numCache>
            </c:numRef>
          </c:val>
        </c:ser>
        <c:ser>
          <c:idx val="11"/>
          <c:order val="11"/>
          <c:tx>
            <c:strRef>
              <c:f>Sheet1!$M$1</c:f>
              <c:strCache>
                <c:ptCount val="1"/>
                <c:pt idx="0">
                  <c:v>Other</c:v>
                </c:pt>
              </c:strCache>
            </c:strRef>
          </c:tx>
          <c:spPr>
            <a:solidFill>
              <a:sysClr val="window" lastClr="FFFFFF">
                <a:lumMod val="75000"/>
              </a:sys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Sheet1!$M$2:$M$6</c:f>
              <c:numCache>
                <c:formatCode>0.0%</c:formatCode>
                <c:ptCount val="5"/>
                <c:pt idx="0">
                  <c:v>0</c:v>
                </c:pt>
                <c:pt idx="1">
                  <c:v>3.8647342995169164E-2</c:v>
                </c:pt>
                <c:pt idx="2">
                  <c:v>0.12578616352201274</c:v>
                </c:pt>
                <c:pt idx="3">
                  <c:v>6.0606060606060622E-2</c:v>
                </c:pt>
              </c:numCache>
            </c:numRef>
          </c:val>
        </c:ser>
        <c:overlap val="100"/>
        <c:axId val="95150464"/>
        <c:axId val="95152000"/>
      </c:barChart>
      <c:catAx>
        <c:axId val="95150464"/>
        <c:scaling>
          <c:orientation val="minMax"/>
        </c:scaling>
        <c:axPos val="b"/>
        <c:tickLblPos val="nextTo"/>
        <c:txPr>
          <a:bodyPr/>
          <a:lstStyle/>
          <a:p>
            <a:pPr>
              <a:defRPr sz="1600" baseline="0"/>
            </a:pPr>
            <a:endParaRPr lang="en-US"/>
          </a:p>
        </c:txPr>
        <c:crossAx val="95152000"/>
        <c:crosses val="autoZero"/>
        <c:auto val="1"/>
        <c:lblAlgn val="ctr"/>
        <c:lblOffset val="100"/>
      </c:catAx>
      <c:valAx>
        <c:axId val="95152000"/>
        <c:scaling>
          <c:orientation val="minMax"/>
          <c:max val="1"/>
        </c:scaling>
        <c:axPos val="l"/>
        <c:majorGridlines/>
        <c:numFmt formatCode="0%" sourceLinked="0"/>
        <c:tickLblPos val="nextTo"/>
        <c:crossAx val="95150464"/>
        <c:crosses val="autoZero"/>
        <c:crossBetween val="between"/>
      </c:valAx>
      <c:spPr>
        <a:ln>
          <a:solidFill>
            <a:srgbClr val="0F6FC6"/>
          </a:solidFill>
        </a:ln>
      </c:spPr>
    </c:plotArea>
    <c:legend>
      <c:legendPos val="r"/>
      <c:layout/>
    </c:legend>
    <c:plotVisOnly val="1"/>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5187428494515105E-2"/>
          <c:y val="4.4278606965174105E-2"/>
          <c:w val="0.68009960293424965"/>
          <c:h val="0.75313648293963198"/>
        </c:manualLayout>
      </c:layout>
      <c:barChart>
        <c:barDir val="col"/>
        <c:grouping val="stacked"/>
        <c:ser>
          <c:idx val="0"/>
          <c:order val="0"/>
          <c:tx>
            <c:strRef>
              <c:f>Sheet1!$B$1</c:f>
              <c:strCache>
                <c:ptCount val="1"/>
                <c:pt idx="0">
                  <c:v>Transportation</c:v>
                </c:pt>
              </c:strCache>
            </c:strRef>
          </c:tx>
          <c:spPr>
            <a:solidFill>
              <a:srgbClr val="009DD9">
                <a:lumMod val="75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Sheet1!$B$2:$B$6</c:f>
              <c:numCache>
                <c:formatCode>0.0%</c:formatCode>
                <c:ptCount val="5"/>
                <c:pt idx="0">
                  <c:v>9.7826086956521729E-2</c:v>
                </c:pt>
                <c:pt idx="1">
                  <c:v>3.3816425120772944E-2</c:v>
                </c:pt>
                <c:pt idx="2">
                  <c:v>3.5639412997903623E-2</c:v>
                </c:pt>
                <c:pt idx="3">
                  <c:v>7.9889807162534437E-2</c:v>
                </c:pt>
                <c:pt idx="4">
                  <c:v>5.9347181008902114E-2</c:v>
                </c:pt>
              </c:numCache>
            </c:numRef>
          </c:val>
        </c:ser>
        <c:ser>
          <c:idx val="1"/>
          <c:order val="1"/>
          <c:tx>
            <c:strRef>
              <c:f>Sheet1!$C$1</c:f>
              <c:strCache>
                <c:ptCount val="1"/>
                <c:pt idx="0">
                  <c:v>Safety</c:v>
                </c:pt>
              </c:strCache>
            </c:strRef>
          </c:tx>
          <c:spPr>
            <a:solidFill>
              <a:srgbClr val="0BD0D9">
                <a:lumMod val="60000"/>
                <a:lumOff val="40000"/>
              </a:srgb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Sheet1!$C$2:$C$6</c:f>
              <c:numCache>
                <c:formatCode>0.0%</c:formatCode>
                <c:ptCount val="5"/>
                <c:pt idx="0">
                  <c:v>0</c:v>
                </c:pt>
                <c:pt idx="1">
                  <c:v>4.3478260869565223E-2</c:v>
                </c:pt>
                <c:pt idx="2">
                  <c:v>0.17819706498951782</c:v>
                </c:pt>
                <c:pt idx="3">
                  <c:v>6.3360881542699823E-2</c:v>
                </c:pt>
                <c:pt idx="4">
                  <c:v>0.14243323442136549</c:v>
                </c:pt>
              </c:numCache>
            </c:numRef>
          </c:val>
        </c:ser>
        <c:ser>
          <c:idx val="2"/>
          <c:order val="2"/>
          <c:tx>
            <c:strRef>
              <c:f>Sheet1!$D$1</c:f>
              <c:strCache>
                <c:ptCount val="1"/>
                <c:pt idx="0">
                  <c:v>Social</c:v>
                </c:pt>
              </c:strCache>
            </c:strRef>
          </c:tx>
          <c:spPr>
            <a:solidFill>
              <a:srgbClr val="FFC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Sheet1!$D$2:$D$6</c:f>
              <c:numCache>
                <c:formatCode>0.0%</c:formatCode>
                <c:ptCount val="5"/>
                <c:pt idx="0">
                  <c:v>0.14673913043478293</c:v>
                </c:pt>
                <c:pt idx="1">
                  <c:v>7.7294685990338299E-2</c:v>
                </c:pt>
                <c:pt idx="2">
                  <c:v>0.23480083857442383</c:v>
                </c:pt>
                <c:pt idx="3">
                  <c:v>0.32506887052341665</c:v>
                </c:pt>
                <c:pt idx="4">
                  <c:v>0.14540059347181031</c:v>
                </c:pt>
              </c:numCache>
            </c:numRef>
          </c:val>
        </c:ser>
        <c:ser>
          <c:idx val="3"/>
          <c:order val="3"/>
          <c:tx>
            <c:strRef>
              <c:f>Sheet1!$E$1</c:f>
              <c:strCache>
                <c:ptCount val="1"/>
                <c:pt idx="0">
                  <c:v>Built Environ</c:v>
                </c:pt>
              </c:strCache>
            </c:strRef>
          </c:tx>
          <c:spPr>
            <a:solidFill>
              <a:srgbClr val="7030A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Sheet1!$E$2:$E$6</c:f>
              <c:numCache>
                <c:formatCode>0.0%</c:formatCode>
                <c:ptCount val="5"/>
                <c:pt idx="0">
                  <c:v>2.7173913043478319E-2</c:v>
                </c:pt>
                <c:pt idx="1">
                  <c:v>4.830917874396135E-3</c:v>
                </c:pt>
                <c:pt idx="2">
                  <c:v>2.725366876310276E-2</c:v>
                </c:pt>
                <c:pt idx="3">
                  <c:v>8.5399449035812744E-2</c:v>
                </c:pt>
                <c:pt idx="4">
                  <c:v>3.2640949554896208E-2</c:v>
                </c:pt>
              </c:numCache>
            </c:numRef>
          </c:val>
        </c:ser>
        <c:ser>
          <c:idx val="4"/>
          <c:order val="4"/>
          <c:tx>
            <c:strRef>
              <c:f>Sheet1!$F$1</c:f>
              <c:strCache>
                <c:ptCount val="1"/>
                <c:pt idx="0">
                  <c:v>Natural Environ</c:v>
                </c:pt>
              </c:strCache>
            </c:strRef>
          </c:tx>
          <c:spPr>
            <a:solidFill>
              <a:srgbClr val="00B05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Sheet1!$F$2:$F$6</c:f>
              <c:numCache>
                <c:formatCode>0.0%</c:formatCode>
                <c:ptCount val="5"/>
                <c:pt idx="0">
                  <c:v>8.1521739130434798E-2</c:v>
                </c:pt>
                <c:pt idx="1">
                  <c:v>5.7971014492753624E-2</c:v>
                </c:pt>
                <c:pt idx="2">
                  <c:v>6.7085953878406809E-2</c:v>
                </c:pt>
                <c:pt idx="3">
                  <c:v>4.9586776859504245E-2</c:v>
                </c:pt>
                <c:pt idx="4">
                  <c:v>2.3738872403560863E-2</c:v>
                </c:pt>
              </c:numCache>
            </c:numRef>
          </c:val>
        </c:ser>
        <c:ser>
          <c:idx val="5"/>
          <c:order val="5"/>
          <c:tx>
            <c:strRef>
              <c:f>Sheet1!$G$1</c:f>
              <c:strCache>
                <c:ptCount val="1"/>
                <c:pt idx="0">
                  <c:v>Learning</c:v>
                </c:pt>
              </c:strCache>
            </c:strRef>
          </c:tx>
          <c:spPr>
            <a:solidFill>
              <a:sysClr val="windowText" lastClr="00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Sheet1!$G$2:$G$6</c:f>
              <c:numCache>
                <c:formatCode>0.0%</c:formatCode>
                <c:ptCount val="5"/>
                <c:pt idx="0">
                  <c:v>0.11413043478260869</c:v>
                </c:pt>
                <c:pt idx="1">
                  <c:v>0.19806763285024181</c:v>
                </c:pt>
                <c:pt idx="2">
                  <c:v>7.3375262054507354E-2</c:v>
                </c:pt>
                <c:pt idx="3">
                  <c:v>3.3057851239669422E-2</c:v>
                </c:pt>
                <c:pt idx="4">
                  <c:v>7.71513353115727E-2</c:v>
                </c:pt>
              </c:numCache>
            </c:numRef>
          </c:val>
        </c:ser>
        <c:ser>
          <c:idx val="6"/>
          <c:order val="6"/>
          <c:tx>
            <c:strRef>
              <c:f>Sheet1!$H$1</c:f>
              <c:strCache>
                <c:ptCount val="1"/>
                <c:pt idx="0">
                  <c:v>Health</c:v>
                </c:pt>
              </c:strCache>
            </c:strRef>
          </c:tx>
          <c:spPr>
            <a:solidFill>
              <a:srgbClr val="FF33CC"/>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Sheet1!$H$2:$H$6</c:f>
              <c:numCache>
                <c:formatCode>0.0%</c:formatCode>
                <c:ptCount val="5"/>
                <c:pt idx="0">
                  <c:v>0.16304347826086971</c:v>
                </c:pt>
                <c:pt idx="1">
                  <c:v>0.14009661835748793</c:v>
                </c:pt>
                <c:pt idx="2">
                  <c:v>8.5953878406708595E-2</c:v>
                </c:pt>
                <c:pt idx="3">
                  <c:v>3.581267217630859E-2</c:v>
                </c:pt>
                <c:pt idx="4">
                  <c:v>0.10682492581602376</c:v>
                </c:pt>
              </c:numCache>
            </c:numRef>
          </c:val>
        </c:ser>
        <c:ser>
          <c:idx val="7"/>
          <c:order val="7"/>
          <c:tx>
            <c:strRef>
              <c:f>Sheet1!$I$1</c:f>
              <c:strCache>
                <c:ptCount val="1"/>
                <c:pt idx="0">
                  <c:v>Economy</c:v>
                </c:pt>
              </c:strCache>
            </c:strRef>
          </c:tx>
          <c:spPr>
            <a:solidFill>
              <a:srgbClr val="996633"/>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Sheet1!$I$2:$I$6</c:f>
              <c:numCache>
                <c:formatCode>0.0%</c:formatCode>
                <c:ptCount val="5"/>
                <c:pt idx="0">
                  <c:v>0.16304347826086971</c:v>
                </c:pt>
                <c:pt idx="1">
                  <c:v>0.19806763285024181</c:v>
                </c:pt>
                <c:pt idx="2">
                  <c:v>0.1069182389937107</c:v>
                </c:pt>
                <c:pt idx="3">
                  <c:v>9.366391184573003E-2</c:v>
                </c:pt>
                <c:pt idx="4">
                  <c:v>0.11869436201780416</c:v>
                </c:pt>
              </c:numCache>
            </c:numRef>
          </c:val>
        </c:ser>
        <c:ser>
          <c:idx val="8"/>
          <c:order val="8"/>
          <c:tx>
            <c:strRef>
              <c:f>Sheet1!$J$1</c:f>
              <c:strCache>
                <c:ptCount val="1"/>
                <c:pt idx="0">
                  <c:v>Culture &amp; Rec</c:v>
                </c:pt>
              </c:strCache>
            </c:strRef>
          </c:tx>
          <c:spPr>
            <a:solidFill>
              <a:srgbClr val="00B0F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Sheet1!$J$2:$J$6</c:f>
              <c:numCache>
                <c:formatCode>0.0%</c:formatCode>
                <c:ptCount val="5"/>
                <c:pt idx="0">
                  <c:v>4.8913043478260865E-2</c:v>
                </c:pt>
                <c:pt idx="1">
                  <c:v>1.9323671497584575E-2</c:v>
                </c:pt>
                <c:pt idx="2">
                  <c:v>5.2410901467505336E-2</c:v>
                </c:pt>
                <c:pt idx="3">
                  <c:v>0.1597796143250689</c:v>
                </c:pt>
                <c:pt idx="4">
                  <c:v>6.5281899109792291E-2</c:v>
                </c:pt>
              </c:numCache>
            </c:numRef>
          </c:val>
        </c:ser>
        <c:ser>
          <c:idx val="9"/>
          <c:order val="9"/>
          <c:tx>
            <c:strRef>
              <c:f>Sheet1!$K$1</c:f>
              <c:strCache>
                <c:ptCount val="1"/>
                <c:pt idx="0">
                  <c:v>Civic</c:v>
                </c:pt>
              </c:strCache>
            </c:strRef>
          </c:tx>
          <c:spPr>
            <a:solidFill>
              <a:srgbClr val="FFFF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Sheet1!$K$2:$K$6</c:f>
              <c:numCache>
                <c:formatCode>0.0%</c:formatCode>
                <c:ptCount val="5"/>
                <c:pt idx="0">
                  <c:v>9.2391304347826206E-2</c:v>
                </c:pt>
                <c:pt idx="1">
                  <c:v>2.8985507246376812E-2</c:v>
                </c:pt>
                <c:pt idx="2">
                  <c:v>1.2578616352201241E-2</c:v>
                </c:pt>
                <c:pt idx="3">
                  <c:v>1.3774104683195601E-2</c:v>
                </c:pt>
                <c:pt idx="4">
                  <c:v>4.1543026706231452E-2</c:v>
                </c:pt>
              </c:numCache>
            </c:numRef>
          </c:val>
        </c:ser>
        <c:ser>
          <c:idx val="10"/>
          <c:order val="10"/>
          <c:tx>
            <c:strRef>
              <c:f>Sheet1!$L$1</c:f>
              <c:strCache>
                <c:ptCount val="1"/>
                <c:pt idx="0">
                  <c:v>Demographics</c:v>
                </c:pt>
              </c:strCache>
            </c:strRef>
          </c:tx>
          <c:spPr>
            <a:solidFill>
              <a:srgbClr val="FF0000"/>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Sheet1!$L$2:$L$6</c:f>
              <c:numCache>
                <c:formatCode>0.0%</c:formatCode>
                <c:ptCount val="5"/>
                <c:pt idx="0">
                  <c:v>6.5217391304347824E-2</c:v>
                </c:pt>
                <c:pt idx="1">
                  <c:v>0.15942028985507287</c:v>
                </c:pt>
                <c:pt idx="2">
                  <c:v>0</c:v>
                </c:pt>
                <c:pt idx="3">
                  <c:v>0</c:v>
                </c:pt>
                <c:pt idx="4">
                  <c:v>2.0771513353115764E-2</c:v>
                </c:pt>
              </c:numCache>
            </c:numRef>
          </c:val>
        </c:ser>
        <c:ser>
          <c:idx val="11"/>
          <c:order val="11"/>
          <c:tx>
            <c:strRef>
              <c:f>Sheet1!$M$1</c:f>
              <c:strCache>
                <c:ptCount val="1"/>
                <c:pt idx="0">
                  <c:v>Other</c:v>
                </c:pt>
              </c:strCache>
            </c:strRef>
          </c:tx>
          <c:spPr>
            <a:solidFill>
              <a:sysClr val="window" lastClr="FFFFFF">
                <a:lumMod val="75000"/>
              </a:sysClr>
            </a:solidFill>
          </c:spPr>
          <c:cat>
            <c:strRef>
              <c:f>Sheet1!$A$2:$A$6</c:f>
              <c:strCache>
                <c:ptCount val="5"/>
                <c:pt idx="0">
                  <c:v>Decade in Review</c:v>
                </c:pt>
                <c:pt idx="1">
                  <c:v>Existent Indicators that Matter</c:v>
                </c:pt>
                <c:pt idx="2">
                  <c:v>Qualities of Well-Being that Matter</c:v>
                </c:pt>
                <c:pt idx="3">
                  <c:v>Everyday Evidence of Well-Being</c:v>
                </c:pt>
                <c:pt idx="4">
                  <c:v>Proposed Indicators</c:v>
                </c:pt>
              </c:strCache>
            </c:strRef>
          </c:cat>
          <c:val>
            <c:numRef>
              <c:f>Sheet1!$M$2:$M$6</c:f>
              <c:numCache>
                <c:formatCode>0.0%</c:formatCode>
                <c:ptCount val="5"/>
                <c:pt idx="0">
                  <c:v>0</c:v>
                </c:pt>
                <c:pt idx="1">
                  <c:v>3.8647342995169164E-2</c:v>
                </c:pt>
                <c:pt idx="2">
                  <c:v>0.12578616352201274</c:v>
                </c:pt>
                <c:pt idx="3">
                  <c:v>6.0606060606060622E-2</c:v>
                </c:pt>
                <c:pt idx="4">
                  <c:v>0.16617210682492581</c:v>
                </c:pt>
              </c:numCache>
            </c:numRef>
          </c:val>
        </c:ser>
        <c:overlap val="100"/>
        <c:axId val="95254784"/>
        <c:axId val="95264768"/>
      </c:barChart>
      <c:catAx>
        <c:axId val="95254784"/>
        <c:scaling>
          <c:orientation val="minMax"/>
        </c:scaling>
        <c:axPos val="b"/>
        <c:tickLblPos val="nextTo"/>
        <c:txPr>
          <a:bodyPr/>
          <a:lstStyle/>
          <a:p>
            <a:pPr>
              <a:defRPr sz="1600" baseline="0"/>
            </a:pPr>
            <a:endParaRPr lang="en-US"/>
          </a:p>
        </c:txPr>
        <c:crossAx val="95264768"/>
        <c:crosses val="autoZero"/>
        <c:auto val="1"/>
        <c:lblAlgn val="ctr"/>
        <c:lblOffset val="100"/>
      </c:catAx>
      <c:valAx>
        <c:axId val="95264768"/>
        <c:scaling>
          <c:orientation val="minMax"/>
          <c:max val="1"/>
        </c:scaling>
        <c:axPos val="l"/>
        <c:majorGridlines/>
        <c:numFmt formatCode="0%" sourceLinked="0"/>
        <c:tickLblPos val="nextTo"/>
        <c:crossAx val="95254784"/>
        <c:crosses val="autoZero"/>
        <c:crossBetween val="between"/>
      </c:valAx>
      <c:spPr>
        <a:ln>
          <a:solidFill>
            <a:srgbClr val="0F6FC6"/>
          </a:solidFill>
        </a:ln>
      </c:spPr>
    </c:plotArea>
    <c:legend>
      <c:legendPos val="r"/>
      <c:layout/>
    </c:legend>
    <c:plotVisOnly val="1"/>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CB3A58-BFEF-475F-A449-7F5A165D4CAF}" type="datetimeFigureOut">
              <a:rPr lang="en-US" smtClean="0"/>
              <a:pPr/>
              <a:t>9/12/2011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6DC5DC-53E1-4DBF-9DBC-8689F1B9F0F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3F962F-03A3-47F9-A0A0-4AC9C41AE614}" type="datetimeFigureOut">
              <a:rPr lang="en-US" smtClean="0"/>
              <a:pPr/>
              <a:t>9/12/2011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34B2C0-B58D-434A-97FD-4D8BC723E7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the crowd</a:t>
            </a:r>
            <a:r>
              <a:rPr lang="en-US" baseline="0" dirty="0" smtClean="0"/>
              <a:t> came from non-profit organizations and government entities, but people from neighborhood groups, media, education, private businesses, economic development organizations and philanthropic  organizations attended as well.</a:t>
            </a:r>
          </a:p>
          <a:p>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165 people</a:t>
            </a:r>
            <a:r>
              <a:rPr lang="en-US" baseline="0" dirty="0" smtClean="0"/>
              <a:t> attended the Data 2.0 event of which 88% responded they live in Sarasota County and 92% responded they worked in Sarasota County.</a:t>
            </a:r>
          </a:p>
          <a:p>
            <a:endParaRPr lang="en-US" baseline="0" dirty="0" smtClean="0"/>
          </a:p>
          <a:p>
            <a:r>
              <a:rPr lang="en-US" baseline="0" dirty="0" smtClean="0"/>
              <a:t>There were 165 people who attended the Data 2.0 Event, and while there were a few from North Port, Venice, Englewood, and Sarasota County east of 75, the overwhelming majority of participants live and work in the City of Sarasota.  </a:t>
            </a:r>
          </a:p>
          <a:p>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clarify &amp; reflect upon local, present-day realities.  In these ways, our community has been able to better identify next steps and take action for positive change. </a:t>
            </a:r>
            <a:br>
              <a:rPr lang="en-US" dirty="0" smtClean="0"/>
            </a:br>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sentence describing this</a:t>
            </a:r>
            <a:r>
              <a:rPr lang="en-US" baseline="0" dirty="0" smtClean="0"/>
              <a:t> process of asking questions &amp; its purpose.</a:t>
            </a:r>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“Not everything that can be measured matters, and not everything that matters can be measured.” - Einstein</a:t>
            </a:r>
          </a:p>
          <a:p>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clarify &amp; reflect upon local, present-day realities.  In these ways, our community has been able to better identify next steps and take action for positive change. </a:t>
            </a:r>
            <a:br>
              <a:rPr lang="en-US" dirty="0" smtClean="0"/>
            </a:br>
            <a:endParaRPr lang="en-US" dirty="0"/>
          </a:p>
        </p:txBody>
      </p:sp>
      <p:sp>
        <p:nvSpPr>
          <p:cNvPr id="4" name="Slide Number Placeholder 3"/>
          <p:cNvSpPr>
            <a:spLocks noGrp="1"/>
          </p:cNvSpPr>
          <p:nvPr>
            <p:ph type="sldNum" sz="quarter" idx="10"/>
          </p:nvPr>
        </p:nvSpPr>
        <p:spPr/>
        <p:txBody>
          <a:bodyPr/>
          <a:lstStyle/>
          <a:p>
            <a:fld id="{FF34B2C0-B58D-434A-97FD-4D8BC723E7D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5BBD0-2DAD-445E-80F6-E23F980EF6A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5BBD0-2DAD-445E-80F6-E23F980EF6A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34B2C0-B58D-434A-97FD-4D8BC723E7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4EA8C7B-3330-4E0A-AFFE-6A548D483230}" type="datetimeFigureOut">
              <a:rPr lang="en-US" smtClean="0"/>
              <a:pPr/>
              <a:t>9/12/2011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8A822D6-0318-4F38-88EB-6FCA9B6C6F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A8C7B-3330-4E0A-AFFE-6A548D483230}"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822D6-0318-4F38-88EB-6FCA9B6C6F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A8C7B-3330-4E0A-AFFE-6A548D483230}"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822D6-0318-4F38-88EB-6FCA9B6C6F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A8C7B-3330-4E0A-AFFE-6A548D483230}"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822D6-0318-4F38-88EB-6FCA9B6C6F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EA8C7B-3330-4E0A-AFFE-6A548D483230}"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822D6-0318-4F38-88EB-6FCA9B6C6F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EA8C7B-3330-4E0A-AFFE-6A548D483230}" type="datetimeFigureOut">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822D6-0318-4F38-88EB-6FCA9B6C6F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EA8C7B-3330-4E0A-AFFE-6A548D483230}" type="datetimeFigureOut">
              <a:rPr lang="en-US" smtClean="0"/>
              <a:pPr/>
              <a:t>9/12/2011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822D6-0318-4F38-88EB-6FCA9B6C6F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EA8C7B-3330-4E0A-AFFE-6A548D483230}" type="datetimeFigureOut">
              <a:rPr lang="en-US" smtClean="0"/>
              <a:pPr/>
              <a:t>9/12/2011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822D6-0318-4F38-88EB-6FCA9B6C6F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A8C7B-3330-4E0A-AFFE-6A548D483230}" type="datetimeFigureOut">
              <a:rPr lang="en-US" smtClean="0"/>
              <a:pPr/>
              <a:t>9/12/2011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822D6-0318-4F38-88EB-6FCA9B6C6F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EA8C7B-3330-4E0A-AFFE-6A548D483230}" type="datetimeFigureOut">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822D6-0318-4F38-88EB-6FCA9B6C6F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EA8C7B-3330-4E0A-AFFE-6A548D483230}" type="datetimeFigureOut">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8A822D6-0318-4F38-88EB-6FCA9B6C6FA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4EA8C7B-3330-4E0A-AFFE-6A548D483230}" type="datetimeFigureOut">
              <a:rPr lang="en-US" smtClean="0"/>
              <a:pPr/>
              <a:t>9/12/2011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A822D6-0318-4F38-88EB-6FCA9B6C6FA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munity Data Graphic.jpg"/>
          <p:cNvPicPr>
            <a:picLocks noChangeAspect="1"/>
          </p:cNvPicPr>
          <p:nvPr/>
        </p:nvPicPr>
        <p:blipFill>
          <a:blip r:embed="rId3" cstate="print"/>
          <a:stretch>
            <a:fillRect/>
          </a:stretch>
        </p:blipFill>
        <p:spPr>
          <a:xfrm>
            <a:off x="228600" y="228600"/>
            <a:ext cx="8610600" cy="6286500"/>
          </a:xfrm>
          <a:prstGeom prst="rect">
            <a:avLst/>
          </a:prstGeom>
        </p:spPr>
      </p:pic>
      <p:sp>
        <p:nvSpPr>
          <p:cNvPr id="3" name="Subtitle 2"/>
          <p:cNvSpPr>
            <a:spLocks noGrp="1"/>
          </p:cNvSpPr>
          <p:nvPr>
            <p:ph type="subTitle" idx="1"/>
          </p:nvPr>
        </p:nvSpPr>
        <p:spPr>
          <a:xfrm>
            <a:off x="1752600" y="4114800"/>
            <a:ext cx="6172200" cy="1752600"/>
          </a:xfrm>
        </p:spPr>
        <p:txBody>
          <a:bodyPr>
            <a:noAutofit/>
          </a:bodyPr>
          <a:lstStyle/>
          <a:p>
            <a:r>
              <a:rPr lang="en-US" sz="4000" b="1" dirty="0" smtClean="0">
                <a:solidFill>
                  <a:srgbClr val="FF6600"/>
                </a:solidFill>
                <a:latin typeface="Brush Script MT" pitchFamily="66" charset="0"/>
                <a:cs typeface="Arial" pitchFamily="34" charset="0"/>
              </a:rPr>
              <a:t>An  Opportunity for Collaboration</a:t>
            </a:r>
            <a:endParaRPr lang="en-US" sz="4000" b="1" dirty="0" smtClean="0">
              <a:solidFill>
                <a:srgbClr val="FF6600"/>
              </a:solidFill>
              <a:latin typeface="Brush Script MT" pitchFamily="66" charset="0"/>
              <a:cs typeface="Arial" pitchFamily="34" charset="0"/>
            </a:endParaRPr>
          </a:p>
        </p:txBody>
      </p:sp>
      <p:sp>
        <p:nvSpPr>
          <p:cNvPr id="6" name="TextBox 5"/>
          <p:cNvSpPr txBox="1"/>
          <p:nvPr/>
        </p:nvSpPr>
        <p:spPr>
          <a:xfrm>
            <a:off x="3124200" y="5105400"/>
            <a:ext cx="4800600" cy="584775"/>
          </a:xfrm>
          <a:prstGeom prst="rect">
            <a:avLst/>
          </a:prstGeom>
          <a:noFill/>
        </p:spPr>
        <p:txBody>
          <a:bodyPr wrap="square" rtlCol="0">
            <a:spAutoFit/>
          </a:bodyPr>
          <a:lstStyle/>
          <a:p>
            <a:pPr algn="r"/>
            <a:r>
              <a:rPr lang="en-US" sz="1600" dirty="0" smtClean="0">
                <a:solidFill>
                  <a:srgbClr val="FF6600"/>
                </a:solidFill>
                <a:latin typeface="Arial"/>
              </a:rPr>
              <a:t>SCOPE Presentation to North Port Commission</a:t>
            </a:r>
          </a:p>
          <a:p>
            <a:pPr algn="r"/>
            <a:r>
              <a:rPr lang="en-US" sz="1600" dirty="0" smtClean="0">
                <a:solidFill>
                  <a:srgbClr val="FF6600"/>
                </a:solidFill>
                <a:latin typeface="Arial"/>
              </a:rPr>
              <a:t>September 12, 2011</a:t>
            </a:r>
            <a:endParaRPr lang="en-US" sz="1600" dirty="0">
              <a:solidFill>
                <a:srgbClr val="FF6600"/>
              </a:solidFill>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5.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6.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7.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8.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9.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9b.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6600"/>
                </a:solidFill>
                <a:latin typeface="Brush Script MT" pitchFamily="66" charset="0"/>
              </a:rPr>
              <a:t>An Update on Community Data 2.0: </a:t>
            </a:r>
            <a:br>
              <a:rPr lang="en-US" b="1" dirty="0" smtClean="0">
                <a:solidFill>
                  <a:srgbClr val="FF6600"/>
                </a:solidFill>
                <a:latin typeface="Brush Script MT" pitchFamily="66" charset="0"/>
              </a:rPr>
            </a:br>
            <a:r>
              <a:rPr lang="en-US" b="1" dirty="0" smtClean="0">
                <a:solidFill>
                  <a:srgbClr val="FF6600"/>
                </a:solidFill>
                <a:latin typeface="Brush Script MT" pitchFamily="66" charset="0"/>
              </a:rPr>
              <a:t>The May 19 County-Wide Session</a:t>
            </a:r>
            <a:endParaRPr lang="en-US" b="1" dirty="0">
              <a:solidFill>
                <a:srgbClr val="FF6600"/>
              </a:solidFill>
              <a:latin typeface="Brush Script MT" pitchFamily="66" charset="0"/>
            </a:endParaRPr>
          </a:p>
        </p:txBody>
      </p:sp>
      <p:pic>
        <p:nvPicPr>
          <p:cNvPr id="4" name="Picture 3" descr="244148_203836592984823_101914083177075_513640_5747083_o.jpg"/>
          <p:cNvPicPr>
            <a:picLocks noChangeAspect="1"/>
          </p:cNvPicPr>
          <p:nvPr/>
        </p:nvPicPr>
        <p:blipFill>
          <a:blip r:embed="rId3" cstate="print"/>
          <a:stretch>
            <a:fillRect/>
          </a:stretch>
        </p:blipFill>
        <p:spPr>
          <a:xfrm>
            <a:off x="1143000" y="1847850"/>
            <a:ext cx="6477000" cy="48577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Data 2.0 Convening - Participants</a:t>
            </a:r>
            <a:endParaRPr lang="en-US" dirty="0"/>
          </a:p>
        </p:txBody>
      </p:sp>
      <p:graphicFrame>
        <p:nvGraphicFramePr>
          <p:cNvPr id="4" name="Table 3"/>
          <p:cNvGraphicFramePr>
            <a:graphicFrameLocks noGrp="1"/>
          </p:cNvGraphicFramePr>
          <p:nvPr/>
        </p:nvGraphicFramePr>
        <p:xfrm>
          <a:off x="0" y="990600"/>
          <a:ext cx="9144000" cy="5882640"/>
        </p:xfrm>
        <a:graphic>
          <a:graphicData uri="http://schemas.openxmlformats.org/drawingml/2006/table">
            <a:tbl>
              <a:tblPr firstRow="1" bandRow="1">
                <a:tableStyleId>{5C22544A-7EE6-4342-B048-85BDC9FD1C3A}</a:tableStyleId>
              </a:tblPr>
              <a:tblGrid>
                <a:gridCol w="1905000"/>
                <a:gridCol w="7239000"/>
              </a:tblGrid>
              <a:tr h="363940">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396240">
                <a:tc>
                  <a:txBody>
                    <a:bodyPr/>
                    <a:lstStyle/>
                    <a:p>
                      <a:r>
                        <a:rPr lang="en-US" sz="1800" b="1" dirty="0" smtClean="0">
                          <a:latin typeface="Arial" pitchFamily="34" charset="0"/>
                          <a:cs typeface="Arial" pitchFamily="34" charset="0"/>
                        </a:rPr>
                        <a:t>Neighborhoods</a:t>
                      </a:r>
                      <a:endParaRPr lang="en-US" sz="1800" b="1" dirty="0">
                        <a:latin typeface="Arial" pitchFamily="34" charset="0"/>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Central-Cocoanut, Plymouth Harbor</a:t>
                      </a:r>
                      <a:endParaRPr lang="en-US" sz="1600" dirty="0">
                        <a:latin typeface="Arial" pitchFamily="34" charset="0"/>
                        <a:cs typeface="Arial" pitchFamily="34" charset="0"/>
                      </a:endParaRPr>
                    </a:p>
                  </a:txBody>
                  <a:tcPr/>
                </a:tc>
              </a:tr>
              <a:tr h="818866">
                <a:tc>
                  <a:txBody>
                    <a:bodyPr/>
                    <a:lstStyle/>
                    <a:p>
                      <a:r>
                        <a:rPr lang="en-US" sz="1800" b="1" dirty="0" smtClean="0">
                          <a:latin typeface="Arial" pitchFamily="34" charset="0"/>
                          <a:cs typeface="Arial" pitchFamily="34" charset="0"/>
                        </a:rPr>
                        <a:t>Government</a:t>
                      </a:r>
                      <a:endParaRPr lang="en-US" sz="1800" b="1" dirty="0">
                        <a:latin typeface="Arial" pitchFamily="34" charset="0"/>
                        <a:cs typeface="Arial" pitchFamily="34" charset="0"/>
                      </a:endParaRPr>
                    </a:p>
                  </a:txBody>
                  <a:tcPr/>
                </a:tc>
                <a:tc>
                  <a:txBody>
                    <a:bodyPr/>
                    <a:lstStyle/>
                    <a:p>
                      <a:pPr marL="0" lvl="1" indent="0"/>
                      <a:r>
                        <a:rPr lang="en-US" sz="1600" dirty="0" smtClean="0">
                          <a:latin typeface="Arial" pitchFamily="34" charset="0"/>
                          <a:cs typeface="Arial" pitchFamily="34" charset="0"/>
                        </a:rPr>
                        <a:t>Sarasota County: Commissioners; Departments of Sustainability, Health &amp; Human Services, &amp; Libraries; City of Sarasota: Neighborhood Services, Newtown Redevelopment, Information Technology;</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City of North Port</a:t>
                      </a:r>
                      <a:endParaRPr lang="en-US" sz="1600" dirty="0">
                        <a:latin typeface="Arial" pitchFamily="34" charset="0"/>
                        <a:cs typeface="Arial" pitchFamily="34" charset="0"/>
                      </a:endParaRPr>
                    </a:p>
                  </a:txBody>
                  <a:tcPr/>
                </a:tc>
              </a:tr>
              <a:tr h="363940">
                <a:tc>
                  <a:txBody>
                    <a:bodyPr/>
                    <a:lstStyle/>
                    <a:p>
                      <a:r>
                        <a:rPr lang="en-US" sz="1800" b="1" dirty="0" smtClean="0">
                          <a:latin typeface="Arial" pitchFamily="34" charset="0"/>
                          <a:cs typeface="Arial" pitchFamily="34" charset="0"/>
                        </a:rPr>
                        <a:t>Media</a:t>
                      </a:r>
                      <a:endParaRPr lang="en-US" sz="1800" b="1" dirty="0">
                        <a:latin typeface="Arial" pitchFamily="34" charset="0"/>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Sarasota Herald-Tribune, WSLR</a:t>
                      </a:r>
                    </a:p>
                  </a:txBody>
                  <a:tcPr/>
                </a:tc>
              </a:tr>
              <a:tr h="576239">
                <a:tc>
                  <a:txBody>
                    <a:bodyPr/>
                    <a:lstStyle/>
                    <a:p>
                      <a:r>
                        <a:rPr lang="en-US" sz="1800" b="1" dirty="0" smtClean="0">
                          <a:latin typeface="Arial" pitchFamily="34" charset="0"/>
                          <a:cs typeface="Arial" pitchFamily="34" charset="0"/>
                        </a:rPr>
                        <a:t>Education</a:t>
                      </a:r>
                      <a:endParaRPr lang="en-US" sz="1800" b="1"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Sarasota County School District, Ringling, New College, USF, University of Florida, Argosy</a:t>
                      </a:r>
                      <a:endParaRPr lang="en-US" sz="1600" dirty="0">
                        <a:latin typeface="Arial" pitchFamily="34" charset="0"/>
                        <a:cs typeface="Arial" pitchFamily="34" charset="0"/>
                      </a:endParaRPr>
                    </a:p>
                  </a:txBody>
                  <a:tcPr/>
                </a:tc>
              </a:tr>
              <a:tr h="1304119">
                <a:tc>
                  <a:txBody>
                    <a:bodyPr/>
                    <a:lstStyle/>
                    <a:p>
                      <a:r>
                        <a:rPr lang="en-US" sz="1800" b="1" dirty="0" smtClean="0">
                          <a:latin typeface="Arial" pitchFamily="34" charset="0"/>
                          <a:cs typeface="Arial" pitchFamily="34" charset="0"/>
                        </a:rPr>
                        <a:t>Non-Profit</a:t>
                      </a:r>
                      <a:r>
                        <a:rPr lang="en-US" sz="1800" b="1" baseline="0" dirty="0" smtClean="0">
                          <a:latin typeface="Arial" pitchFamily="34" charset="0"/>
                          <a:cs typeface="Arial" pitchFamily="34" charset="0"/>
                        </a:rPr>
                        <a:t> Organizations &amp; Related Networks</a:t>
                      </a:r>
                      <a:endParaRPr lang="en-US" sz="1800" b="1" dirty="0">
                        <a:latin typeface="Arial" pitchFamily="34" charset="0"/>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YMCA, Community Youth Development, Senior Friendship Centers, Girls Inc., Suncoast Partnership to End Homelessness, Sarasota Partnership for Children’s Mental Health, Independent Transportation Network, SCOPE, SCORE, Jewish Family and Children’s Services, Multicultural Health Institute, Argus Foundation, Sarasota Convention &amp; Visitors Bureau, Collins Center</a:t>
                      </a:r>
                      <a:endParaRPr lang="en-US" sz="1600" dirty="0">
                        <a:latin typeface="Arial" pitchFamily="34" charset="0"/>
                        <a:cs typeface="Arial" pitchFamily="34" charset="0"/>
                      </a:endParaRPr>
                    </a:p>
                  </a:txBody>
                  <a:tcPr/>
                </a:tc>
              </a:tr>
              <a:tr h="640080">
                <a:tc>
                  <a:txBody>
                    <a:bodyPr/>
                    <a:lstStyle/>
                    <a:p>
                      <a:r>
                        <a:rPr lang="en-US" sz="1800" b="1" dirty="0" smtClean="0">
                          <a:latin typeface="Arial" pitchFamily="34" charset="0"/>
                          <a:cs typeface="Arial" pitchFamily="34" charset="0"/>
                        </a:rPr>
                        <a:t>Private Business</a:t>
                      </a:r>
                      <a:endParaRPr lang="en-US" sz="1800" b="1" dirty="0">
                        <a:latin typeface="Arial" pitchFamily="34" charset="0"/>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Arial" pitchFamily="34" charset="0"/>
                          <a:cs typeface="Arial" pitchFamily="34" charset="0"/>
                        </a:rPr>
                        <a:t>DwellGreen</a:t>
                      </a:r>
                      <a:r>
                        <a:rPr lang="en-US" sz="1600" dirty="0" smtClean="0">
                          <a:latin typeface="Arial" pitchFamily="34" charset="0"/>
                          <a:cs typeface="Arial" pitchFamily="34" charset="0"/>
                        </a:rPr>
                        <a:t>, Osborn Sharp Associates, Michael Saunders &amp; Company, </a:t>
                      </a:r>
                      <a:r>
                        <a:rPr lang="en-US" sz="1600" dirty="0" err="1" smtClean="0">
                          <a:latin typeface="Arial" pitchFamily="34" charset="0"/>
                          <a:cs typeface="Arial" pitchFamily="34" charset="0"/>
                        </a:rPr>
                        <a:t>ReMax</a:t>
                      </a:r>
                      <a:r>
                        <a:rPr lang="en-US" sz="1600" dirty="0" smtClean="0">
                          <a:latin typeface="Arial" pitchFamily="34" charset="0"/>
                          <a:cs typeface="Arial" pitchFamily="34" charset="0"/>
                        </a:rPr>
                        <a:t> Alliance Group, </a:t>
                      </a:r>
                      <a:r>
                        <a:rPr lang="en-US" sz="1600" dirty="0" err="1" smtClean="0">
                          <a:latin typeface="Arial" pitchFamily="34" charset="0"/>
                          <a:cs typeface="Arial" pitchFamily="34" charset="0"/>
                        </a:rPr>
                        <a:t>Avastone</a:t>
                      </a:r>
                      <a:r>
                        <a:rPr lang="en-US" sz="1600" dirty="0" smtClean="0">
                          <a:latin typeface="Arial" pitchFamily="34" charset="0"/>
                          <a:cs typeface="Arial" pitchFamily="34" charset="0"/>
                        </a:rPr>
                        <a:t> Consulting, </a:t>
                      </a:r>
                      <a:r>
                        <a:rPr lang="en-US" sz="1600" dirty="0" err="1" smtClean="0">
                          <a:latin typeface="Arial" pitchFamily="34" charset="0"/>
                          <a:cs typeface="Arial" pitchFamily="34" charset="0"/>
                        </a:rPr>
                        <a:t>Arox</a:t>
                      </a:r>
                      <a:r>
                        <a:rPr lang="en-US" sz="1600" dirty="0" smtClean="0">
                          <a:latin typeface="Arial" pitchFamily="34" charset="0"/>
                          <a:cs typeface="Arial" pitchFamily="34" charset="0"/>
                        </a:rPr>
                        <a:t> Land Development, Banyan Sprout</a:t>
                      </a:r>
                    </a:p>
                  </a:txBody>
                  <a:tcPr/>
                </a:tc>
              </a:tr>
              <a:tr h="636896">
                <a:tc>
                  <a:txBody>
                    <a:bodyPr/>
                    <a:lstStyle/>
                    <a:p>
                      <a:r>
                        <a:rPr lang="en-US" sz="1800" b="1" dirty="0" smtClean="0">
                          <a:latin typeface="Arial" pitchFamily="34" charset="0"/>
                          <a:cs typeface="Arial" pitchFamily="34" charset="0"/>
                        </a:rPr>
                        <a:t>Economic Development</a:t>
                      </a:r>
                      <a:endParaRPr lang="en-US" sz="1800" b="1" dirty="0">
                        <a:latin typeface="Arial" pitchFamily="34" charset="0"/>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Sarasota County Economic Development Corp., Venice Chamber of Commerce</a:t>
                      </a:r>
                    </a:p>
                  </a:txBody>
                  <a:tcPr/>
                </a:tc>
              </a:tr>
              <a:tr h="576239">
                <a:tc>
                  <a:txBody>
                    <a:bodyPr/>
                    <a:lstStyle/>
                    <a:p>
                      <a:r>
                        <a:rPr lang="en-US" sz="1800" b="1" dirty="0" smtClean="0">
                          <a:latin typeface="Arial" pitchFamily="34" charset="0"/>
                          <a:cs typeface="Arial" pitchFamily="34" charset="0"/>
                        </a:rPr>
                        <a:t>Philanthropy</a:t>
                      </a:r>
                      <a:endParaRPr lang="en-US" sz="1800" b="1" dirty="0">
                        <a:latin typeface="Arial" pitchFamily="34" charset="0"/>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Community Foundation of Sarasota County, Gulf</a:t>
                      </a:r>
                      <a:r>
                        <a:rPr lang="en-US" sz="1600" baseline="0" dirty="0" smtClean="0">
                          <a:latin typeface="Arial" pitchFamily="34" charset="0"/>
                          <a:cs typeface="Arial" pitchFamily="34" charset="0"/>
                        </a:rPr>
                        <a:t> </a:t>
                      </a:r>
                      <a:r>
                        <a:rPr lang="en-US" sz="1600" smtClean="0">
                          <a:latin typeface="Arial" pitchFamily="34" charset="0"/>
                          <a:cs typeface="Arial" pitchFamily="34" charset="0"/>
                        </a:rPr>
                        <a:t>Coast Community</a:t>
                      </a:r>
                      <a:r>
                        <a:rPr lang="en-US" sz="1600" baseline="0" smtClean="0">
                          <a:latin typeface="Arial" pitchFamily="34" charset="0"/>
                          <a:cs typeface="Arial" pitchFamily="34" charset="0"/>
                        </a:rPr>
                        <a:t> </a:t>
                      </a:r>
                      <a:r>
                        <a:rPr lang="en-US" sz="1600" smtClean="0">
                          <a:latin typeface="Arial" pitchFamily="34" charset="0"/>
                          <a:cs typeface="Arial" pitchFamily="34" charset="0"/>
                        </a:rPr>
                        <a:t>Foundation</a:t>
                      </a:r>
                      <a:r>
                        <a:rPr lang="en-US" sz="1600" dirty="0" smtClean="0">
                          <a:latin typeface="Arial" pitchFamily="34" charset="0"/>
                          <a:cs typeface="Arial" pitchFamily="34" charset="0"/>
                        </a:rPr>
                        <a:t>, Selby Foundation, Van </a:t>
                      </a:r>
                      <a:r>
                        <a:rPr lang="en-US" sz="1600" dirty="0" err="1" smtClean="0">
                          <a:latin typeface="Arial" pitchFamily="34" charset="0"/>
                          <a:cs typeface="Arial" pitchFamily="34" charset="0"/>
                        </a:rPr>
                        <a:t>Wezel</a:t>
                      </a:r>
                      <a:r>
                        <a:rPr lang="en-US" sz="1600" dirty="0" smtClean="0">
                          <a:latin typeface="Arial" pitchFamily="34" charset="0"/>
                          <a:cs typeface="Arial" pitchFamily="34" charset="0"/>
                        </a:rPr>
                        <a:t> Foundation</a:t>
                      </a:r>
                      <a:endParaRPr lang="en-US" sz="16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285240"/>
          <a:ext cx="8534400" cy="5394960"/>
        </p:xfrm>
        <a:graphic>
          <a:graphicData uri="http://schemas.openxmlformats.org/drawingml/2006/table">
            <a:tbl>
              <a:tblPr firstRow="1" bandRow="1">
                <a:tableStyleId>{5C22544A-7EE6-4342-B048-85BDC9FD1C3A}</a:tableStyleId>
              </a:tblPr>
              <a:tblGrid>
                <a:gridCol w="2286000"/>
                <a:gridCol w="6248400"/>
              </a:tblGrid>
              <a:tr h="354739">
                <a:tc>
                  <a:txBody>
                    <a:bodyPr/>
                    <a:lstStyle/>
                    <a:p>
                      <a:endParaRPr lang="en-US" dirty="0">
                        <a:latin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txBody>
                  <a:tcPr/>
                </a:tc>
              </a:tr>
              <a:tr h="620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Engagement</a:t>
                      </a:r>
                    </a:p>
                    <a:p>
                      <a:endParaRPr lang="en-US" dirty="0">
                        <a:latin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What inspired you to be a part of this community convening today?</a:t>
                      </a:r>
                      <a:endParaRPr lang="en-US" dirty="0">
                        <a:latin typeface="Arial" pitchFamily="34" charset="0"/>
                      </a:endParaRPr>
                    </a:p>
                  </a:txBody>
                  <a:tcPr/>
                </a:tc>
              </a:tr>
              <a:tr h="886847">
                <a:tc>
                  <a:txBody>
                    <a:bodyPr/>
                    <a:lstStyle/>
                    <a:p>
                      <a:r>
                        <a:rPr lang="en-US" dirty="0" smtClean="0">
                          <a:latin typeface="Arial" pitchFamily="34" charset="0"/>
                        </a:rPr>
                        <a:t>Existent Indicators </a:t>
                      </a:r>
                    </a:p>
                    <a:p>
                      <a:r>
                        <a:rPr lang="en-US" dirty="0" smtClean="0">
                          <a:latin typeface="Arial" pitchFamily="34" charset="0"/>
                        </a:rPr>
                        <a:t>that Matter</a:t>
                      </a:r>
                      <a:endParaRPr lang="en-US" dirty="0">
                        <a:latin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As someone who lives and/or works in Sarasota County, what surprises you in the patterns revealed in these data?  Which patterns interest, concern or inspire you most?</a:t>
                      </a:r>
                      <a:endParaRPr lang="en-US" dirty="0">
                        <a:latin typeface="Arial" pitchFamily="34" charset="0"/>
                      </a:endParaRPr>
                    </a:p>
                  </a:txBody>
                  <a:tcPr/>
                </a:tc>
              </a:tr>
              <a:tr h="886847">
                <a:tc>
                  <a:txBody>
                    <a:bodyPr/>
                    <a:lstStyle/>
                    <a:p>
                      <a:r>
                        <a:rPr lang="en-US" dirty="0" smtClean="0">
                          <a:latin typeface="Arial" pitchFamily="34" charset="0"/>
                        </a:rPr>
                        <a:t>Innovations</a:t>
                      </a:r>
                      <a:endParaRPr lang="en-US" dirty="0">
                        <a:latin typeface="Arial" pitchFamily="34" charset="0"/>
                      </a:endParaRPr>
                    </a:p>
                  </a:txBody>
                  <a:tcPr/>
                </a:tc>
                <a:tc>
                  <a:txBody>
                    <a:bodyPr/>
                    <a:lstStyle/>
                    <a:p>
                      <a:r>
                        <a:rPr lang="en-US" sz="1800" dirty="0" smtClean="0">
                          <a:latin typeface="Arial" pitchFamily="34" charset="0"/>
                        </a:rPr>
                        <a:t>What other local innovations do you know about?  How do you expect you could make the most of these innovations, as a resident and as a professional?</a:t>
                      </a:r>
                      <a:endParaRPr lang="en-US" dirty="0">
                        <a:latin typeface="Arial" pitchFamily="34" charset="0"/>
                      </a:endParaRPr>
                    </a:p>
                  </a:txBody>
                  <a:tcPr/>
                </a:tc>
              </a:tr>
              <a:tr h="620793">
                <a:tc>
                  <a:txBody>
                    <a:bodyPr/>
                    <a:lstStyle/>
                    <a:p>
                      <a:r>
                        <a:rPr lang="en-US" dirty="0" smtClean="0">
                          <a:latin typeface="Arial" pitchFamily="34" charset="0"/>
                        </a:rPr>
                        <a:t>Qualities</a:t>
                      </a:r>
                      <a:r>
                        <a:rPr lang="en-US" baseline="0" dirty="0" smtClean="0">
                          <a:latin typeface="Arial" pitchFamily="34" charset="0"/>
                        </a:rPr>
                        <a:t> of Well-Being that Matter</a:t>
                      </a:r>
                      <a:endParaRPr lang="en-US" dirty="0">
                        <a:latin typeface="Arial" pitchFamily="34" charset="0"/>
                      </a:endParaRPr>
                    </a:p>
                  </a:txBody>
                  <a:tcPr/>
                </a:tc>
                <a:tc>
                  <a:txBody>
                    <a:bodyPr/>
                    <a:lstStyle/>
                    <a:p>
                      <a:pPr algn="l">
                        <a:buFontTx/>
                        <a:buNone/>
                      </a:pPr>
                      <a:r>
                        <a:rPr lang="en-US" sz="1800" dirty="0" smtClean="0">
                          <a:latin typeface="Arial" pitchFamily="34" charset="0"/>
                        </a:rPr>
                        <a:t>What are the qualities of life that children, adults, and families in our community want?</a:t>
                      </a:r>
                    </a:p>
                  </a:txBody>
                  <a:tcPr/>
                </a:tc>
              </a:tr>
              <a:tr h="354739">
                <a:tc>
                  <a:txBody>
                    <a:bodyPr/>
                    <a:lstStyle/>
                    <a:p>
                      <a:r>
                        <a:rPr lang="en-US" dirty="0" smtClean="0">
                          <a:latin typeface="Arial" pitchFamily="34" charset="0"/>
                        </a:rPr>
                        <a:t>Everyday Evidence</a:t>
                      </a:r>
                      <a:endParaRPr lang="en-US" dirty="0">
                        <a:latin typeface="Arial" pitchFamily="34" charset="0"/>
                      </a:endParaRPr>
                    </a:p>
                  </a:txBody>
                  <a:tcPr/>
                </a:tc>
                <a:tc>
                  <a:txBody>
                    <a:bodyPr/>
                    <a:lstStyle/>
                    <a:p>
                      <a:pPr algn="l">
                        <a:buFontTx/>
                        <a:buNone/>
                      </a:pPr>
                      <a:r>
                        <a:rPr lang="en-US" sz="1800" dirty="0" smtClean="0">
                          <a:latin typeface="Arial" pitchFamily="34" charset="0"/>
                        </a:rPr>
                        <a:t>What would these qualities look like if we could see them?</a:t>
                      </a:r>
                      <a:endParaRPr lang="en-US" dirty="0">
                        <a:latin typeface="Arial" pitchFamily="34" charset="0"/>
                      </a:endParaRPr>
                    </a:p>
                  </a:txBody>
                  <a:tcPr/>
                </a:tc>
              </a:tr>
              <a:tr h="354739">
                <a:tc>
                  <a:txBody>
                    <a:bodyPr/>
                    <a:lstStyle/>
                    <a:p>
                      <a:r>
                        <a:rPr lang="en-US" dirty="0" smtClean="0">
                          <a:latin typeface="Arial" pitchFamily="34" charset="0"/>
                        </a:rPr>
                        <a:t>Proposed Indicators</a:t>
                      </a:r>
                      <a:endParaRPr lang="en-US" dirty="0">
                        <a:latin typeface="Arial" pitchFamily="34" charset="0"/>
                      </a:endParaRPr>
                    </a:p>
                  </a:txBody>
                  <a:tcPr/>
                </a:tc>
                <a:tc>
                  <a:txBody>
                    <a:bodyPr/>
                    <a:lstStyle/>
                    <a:p>
                      <a:pPr algn="l">
                        <a:buFontTx/>
                        <a:buNone/>
                      </a:pPr>
                      <a:r>
                        <a:rPr lang="en-US" sz="1800" dirty="0" smtClean="0">
                          <a:latin typeface="Arial" pitchFamily="34" charset="0"/>
                        </a:rPr>
                        <a:t>How can we measure these qualities?</a:t>
                      </a:r>
                      <a:endParaRPr lang="en-US" dirty="0">
                        <a:latin typeface="Arial" pitchFamily="34" charset="0"/>
                      </a:endParaRPr>
                    </a:p>
                  </a:txBody>
                  <a:tcPr/>
                </a:tc>
              </a:tr>
              <a:tr h="1152902">
                <a:tc>
                  <a:txBody>
                    <a:bodyPr/>
                    <a:lstStyle/>
                    <a:p>
                      <a:r>
                        <a:rPr lang="en-US" dirty="0" smtClean="0">
                          <a:latin typeface="Arial" pitchFamily="34" charset="0"/>
                        </a:rPr>
                        <a:t>Next Steps</a:t>
                      </a:r>
                      <a:endParaRPr lang="en-US" dirty="0">
                        <a:latin typeface="Arial" pitchFamily="34" charset="0"/>
                      </a:endParaRPr>
                    </a:p>
                  </a:txBody>
                  <a:tcPr/>
                </a:tc>
                <a:tc>
                  <a:txBody>
                    <a:bodyPr/>
                    <a:lstStyle/>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mn-cs"/>
                        </a:rPr>
                        <a:t>Regarding:  Core Questions, </a:t>
                      </a:r>
                      <a:r>
                        <a:rPr lang="en-US" sz="1800" dirty="0" smtClean="0">
                          <a:latin typeface="Arial" pitchFamily="34" charset="0"/>
                        </a:rPr>
                        <a:t>Datasets /</a:t>
                      </a:r>
                      <a:r>
                        <a:rPr lang="en-US" sz="1800" baseline="0" dirty="0" smtClean="0">
                          <a:latin typeface="Arial" pitchFamily="34" charset="0"/>
                        </a:rPr>
                        <a:t> </a:t>
                      </a:r>
                      <a:r>
                        <a:rPr lang="en-US" sz="1800" dirty="0" smtClean="0">
                          <a:latin typeface="Arial" pitchFamily="34" charset="0"/>
                        </a:rPr>
                        <a:t>Data Stewards,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mn-cs"/>
                        </a:rPr>
                        <a:t>Technologies, </a:t>
                      </a:r>
                      <a:r>
                        <a:rPr lang="en-US" sz="1800" dirty="0" smtClean="0">
                          <a:latin typeface="Arial" pitchFamily="34" charset="0"/>
                        </a:rPr>
                        <a:t>Engagement &amp;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mn-cs"/>
                        </a:rPr>
                        <a:t>Other:  Who needs to be a part?  </a:t>
                      </a:r>
                      <a:r>
                        <a:rPr lang="en-US" sz="1800" dirty="0" smtClean="0">
                          <a:latin typeface="Arial" pitchFamily="34" charset="0"/>
                        </a:rPr>
                        <a:t>What would you &amp; others DO next?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mn-cs"/>
                        </a:rPr>
                        <a:t>What else</a:t>
                      </a:r>
                      <a:r>
                        <a:rPr kumimoji="0" lang="en-US" sz="1800" b="0" i="0" u="none" strike="noStrike" kern="1200" cap="none" spc="0" normalizeH="0" noProof="0" dirty="0" smtClean="0">
                          <a:ln>
                            <a:noFill/>
                          </a:ln>
                          <a:solidFill>
                            <a:schemeClr val="tx1"/>
                          </a:solidFill>
                          <a:effectLst/>
                          <a:uLnTx/>
                          <a:uFillTx/>
                          <a:latin typeface="Arial" pitchFamily="34" charset="0"/>
                          <a:ea typeface="+mn-ea"/>
                          <a:cs typeface="+mn-cs"/>
                        </a:rPr>
                        <a:t> needs to exist or happen?</a:t>
                      </a:r>
                      <a:endParaRPr lang="en-US" dirty="0">
                        <a:latin typeface="Arial" pitchFamily="34" charset="0"/>
                      </a:endParaRPr>
                    </a:p>
                  </a:txBody>
                  <a:tcPr/>
                </a:tc>
              </a:tr>
            </a:tbl>
          </a:graphicData>
        </a:graphic>
      </p:graphicFrame>
      <p:sp>
        <p:nvSpPr>
          <p:cNvPr id="5" name="Title 1"/>
          <p:cNvSpPr txBox="1">
            <a:spLocks/>
          </p:cNvSpPr>
          <p:nvPr/>
        </p:nvSpPr>
        <p:spPr>
          <a:xfrm>
            <a:off x="457200" y="228600"/>
            <a:ext cx="8229600" cy="1143000"/>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rgbClr val="FF6600"/>
                </a:solidFill>
                <a:effectLst/>
                <a:uLnTx/>
                <a:uFillTx/>
                <a:latin typeface="Brush Script MT" pitchFamily="66" charset="0"/>
                <a:ea typeface="+mj-ea"/>
                <a:cs typeface="+mj-cs"/>
              </a:rPr>
              <a:t>Data 2.0 Convening  - Questions</a:t>
            </a:r>
            <a:endParaRPr kumimoji="0" lang="en-US" sz="5000" b="1" i="0" u="none" strike="noStrike" kern="1200" cap="none" spc="0" normalizeH="0" baseline="0" noProof="0" dirty="0">
              <a:ln>
                <a:noFill/>
              </a:ln>
              <a:solidFill>
                <a:srgbClr val="FF6600"/>
              </a:solidFill>
              <a:effectLst/>
              <a:uLnTx/>
              <a:uFillTx/>
              <a:latin typeface="Brush Script MT" pitchFamily="66"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unity Data 2.- Participant Engagement_Updated.jpg"/>
          <p:cNvPicPr>
            <a:picLocks noGrp="1" noChangeAspect="1"/>
          </p:cNvPicPr>
          <p:nvPr>
            <p:ph idx="1"/>
          </p:nvPr>
        </p:nvPicPr>
        <p:blipFill>
          <a:blip r:embed="rId3" cstate="print"/>
          <a:stretch>
            <a:fillRect/>
          </a:stretch>
        </p:blipFill>
        <p:spPr>
          <a:xfrm>
            <a:off x="838200" y="1399310"/>
            <a:ext cx="7064188" cy="5458690"/>
          </a:xfrm>
        </p:spPr>
      </p:pic>
      <p:sp>
        <p:nvSpPr>
          <p:cNvPr id="5" name="Rectangle 4"/>
          <p:cNvSpPr/>
          <p:nvPr/>
        </p:nvSpPr>
        <p:spPr>
          <a:xfrm>
            <a:off x="990600" y="1524000"/>
            <a:ext cx="6781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1447800"/>
            <a:ext cx="8001000" cy="381000"/>
          </a:xfrm>
          <a:prstGeom prst="rect">
            <a:avLst/>
          </a:prstGeom>
          <a:noFill/>
        </p:spPr>
        <p:txBody>
          <a:bodyPr wrap="square" rtlCol="0">
            <a:spAutoFit/>
          </a:bodyPr>
          <a:lstStyle/>
          <a:p>
            <a:pPr algn="ctr"/>
            <a:r>
              <a:rPr lang="en-US" dirty="0" smtClean="0">
                <a:latin typeface="Arial"/>
              </a:rPr>
              <a:t>Total of 160 participants + 5 SCOPE staff members</a:t>
            </a:r>
            <a:endParaRPr lang="en-US" dirty="0">
              <a:latin typeface="Arial"/>
            </a:endParaRPr>
          </a:p>
        </p:txBody>
      </p:sp>
      <p:sp>
        <p:nvSpPr>
          <p:cNvPr id="8" name="Title 1"/>
          <p:cNvSpPr txBox="1">
            <a:spLocks noGrp="1"/>
          </p:cNvSpPr>
          <p:nvPr>
            <p:ph type="title"/>
          </p:nvPr>
        </p:nvSpPr>
        <p:spPr>
          <a:xfrm>
            <a:off x="457200" y="304800"/>
            <a:ext cx="8229600" cy="1143000"/>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rgbClr val="FF6600"/>
                </a:solidFill>
                <a:effectLst/>
                <a:uLnTx/>
                <a:uFillTx/>
                <a:latin typeface="Brush Script MT" pitchFamily="66" charset="0"/>
                <a:ea typeface="+mj-ea"/>
                <a:cs typeface="+mj-cs"/>
              </a:rPr>
              <a:t>Data 2.0 Convening  - Questions</a:t>
            </a:r>
            <a:endParaRPr kumimoji="0" lang="en-US" sz="5000" b="1" i="0" u="none" strike="noStrike" kern="1200" cap="none" spc="0" normalizeH="0" baseline="0" noProof="0" dirty="0">
              <a:ln>
                <a:noFill/>
              </a:ln>
              <a:solidFill>
                <a:srgbClr val="FF6600"/>
              </a:solidFill>
              <a:effectLst/>
              <a:uLnTx/>
              <a:uFillTx/>
              <a:latin typeface="Brush Script MT" pitchFamily="66"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b="1" dirty="0" smtClean="0">
                <a:solidFill>
                  <a:srgbClr val="FF6600"/>
                </a:solidFill>
                <a:latin typeface="Brush Script MT" pitchFamily="66" charset="0"/>
              </a:rPr>
              <a:t>The What &amp; Why of Community Data </a:t>
            </a:r>
            <a:endParaRPr lang="en-US" b="1" dirty="0">
              <a:solidFill>
                <a:srgbClr val="FF6600"/>
              </a:solidFill>
              <a:latin typeface="Brush Script MT" pitchFamily="66" charset="0"/>
            </a:endParaRPr>
          </a:p>
        </p:txBody>
      </p:sp>
      <p:pic>
        <p:nvPicPr>
          <p:cNvPr id="5" name="Picture 4" descr="Aspects of a Place-Based Initiative.jpg"/>
          <p:cNvPicPr>
            <a:picLocks noChangeAspect="1"/>
          </p:cNvPicPr>
          <p:nvPr/>
        </p:nvPicPr>
        <p:blipFill>
          <a:blip r:embed="rId3" cstate="print"/>
          <a:stretch>
            <a:fillRect/>
          </a:stretch>
        </p:blipFill>
        <p:spPr>
          <a:xfrm>
            <a:off x="4114800" y="2434937"/>
            <a:ext cx="4648200" cy="3591790"/>
          </a:xfrm>
          <a:prstGeom prst="rect">
            <a:avLst/>
          </a:prstGeom>
        </p:spPr>
      </p:pic>
      <p:sp>
        <p:nvSpPr>
          <p:cNvPr id="6" name="Rectangle 5"/>
          <p:cNvSpPr/>
          <p:nvPr/>
        </p:nvSpPr>
        <p:spPr>
          <a:xfrm>
            <a:off x="4572000" y="2667000"/>
            <a:ext cx="3733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524000"/>
            <a:ext cx="8229600" cy="5334000"/>
          </a:xfrm>
        </p:spPr>
        <p:txBody>
          <a:bodyPr>
            <a:normAutofit lnSpcReduction="10000"/>
          </a:bodyPr>
          <a:lstStyle/>
          <a:p>
            <a:r>
              <a:rPr lang="en-US" dirty="0" smtClean="0">
                <a:latin typeface="Arial" pitchFamily="34" charset="0"/>
                <a:cs typeface="Arial" pitchFamily="34" charset="0"/>
              </a:rPr>
              <a:t>To clarify local, present-day realities.  </a:t>
            </a:r>
          </a:p>
          <a:p>
            <a:r>
              <a:rPr lang="en-US" dirty="0" smtClean="0">
                <a:latin typeface="Arial" pitchFamily="34" charset="0"/>
                <a:cs typeface="Arial" pitchFamily="34" charset="0"/>
              </a:rPr>
              <a:t>To continually reflect together for:</a:t>
            </a:r>
          </a:p>
          <a:p>
            <a:pPr lvl="1"/>
            <a:r>
              <a:rPr lang="en-US" dirty="0" smtClean="0">
                <a:latin typeface="Arial" pitchFamily="34" charset="0"/>
                <a:cs typeface="Arial" pitchFamily="34" charset="0"/>
              </a:rPr>
              <a:t>Sense-making</a:t>
            </a:r>
          </a:p>
          <a:p>
            <a:pPr lvl="1"/>
            <a:r>
              <a:rPr lang="en-US" dirty="0" smtClean="0">
                <a:latin typeface="Arial" pitchFamily="34" charset="0"/>
                <a:cs typeface="Arial" pitchFamily="34" charset="0"/>
              </a:rPr>
              <a:t>Decision-making</a:t>
            </a:r>
          </a:p>
          <a:p>
            <a:pPr lvl="1"/>
            <a:r>
              <a:rPr lang="en-US" dirty="0" smtClean="0">
                <a:latin typeface="Arial" pitchFamily="34" charset="0"/>
                <a:cs typeface="Arial" pitchFamily="34" charset="0"/>
              </a:rPr>
              <a:t>Action</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3600" dirty="0" smtClean="0">
                <a:solidFill>
                  <a:srgbClr val="FF6600"/>
                </a:solidFill>
                <a:latin typeface="Brush Script MT" pitchFamily="66" charset="0"/>
                <a:cs typeface="Arial" pitchFamily="34" charset="0"/>
              </a:rPr>
              <a:t>“Community Data for Community Change.”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313688"/>
          </a:xfrm>
        </p:spPr>
        <p:txBody>
          <a:bodyPr>
            <a:normAutofit fontScale="90000"/>
          </a:bodyPr>
          <a:lstStyle/>
          <a:p>
            <a:r>
              <a:rPr lang="en-US" b="1" dirty="0" smtClean="0">
                <a:solidFill>
                  <a:srgbClr val="FF6600"/>
                </a:solidFill>
                <a:latin typeface="Brush Script MT" pitchFamily="66" charset="0"/>
              </a:rPr>
              <a:t>Partnership Opportunities for Consideration</a:t>
            </a:r>
            <a:endParaRPr lang="en-US" b="1" dirty="0">
              <a:solidFill>
                <a:srgbClr val="FF6600"/>
              </a:solidFill>
              <a:latin typeface="Brush Script MT" pitchFamily="66" charset="0"/>
            </a:endParaRPr>
          </a:p>
        </p:txBody>
      </p:sp>
      <p:sp>
        <p:nvSpPr>
          <p:cNvPr id="5" name="Content Placeholder 2"/>
          <p:cNvSpPr>
            <a:spLocks noGrp="1"/>
          </p:cNvSpPr>
          <p:nvPr>
            <p:ph idx="1"/>
          </p:nvPr>
        </p:nvSpPr>
        <p:spPr>
          <a:xfrm>
            <a:off x="457200" y="2209800"/>
            <a:ext cx="8686800" cy="4648200"/>
          </a:xfrm>
        </p:spPr>
        <p:txBody>
          <a:bodyPr>
            <a:normAutofit/>
          </a:bodyPr>
          <a:lstStyle/>
          <a:p>
            <a:r>
              <a:rPr lang="en-US" sz="3200" dirty="0" smtClean="0">
                <a:latin typeface="Arial" pitchFamily="34" charset="0"/>
                <a:cs typeface="Arial" pitchFamily="34" charset="0"/>
              </a:rPr>
              <a:t>Contributing Data</a:t>
            </a:r>
          </a:p>
          <a:p>
            <a:pPr>
              <a:buNone/>
            </a:pP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Co-founding a Community Data Collaborative</a:t>
            </a:r>
            <a:r>
              <a:rPr lang="en-US" sz="3200" dirty="0" smtClean="0">
                <a:latin typeface="Arial" pitchFamily="34" charset="0"/>
                <a:cs typeface="Arial" pitchFamily="34" charset="0"/>
              </a:rPr>
              <a:t> </a:t>
            </a:r>
            <a:endParaRPr lang="en-US" sz="3200"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28600" y="1143000"/>
            <a:ext cx="8458200" cy="4541520"/>
          </a:xfrm>
        </p:spPr>
        <p:txBody>
          <a:bodyPr>
            <a:noAutofit/>
          </a:bodyPr>
          <a:lstStyle/>
          <a:p>
            <a:pPr>
              <a:lnSpc>
                <a:spcPct val="90000"/>
              </a:lnSpc>
            </a:pPr>
            <a:r>
              <a:rPr lang="en-US" sz="3000" dirty="0">
                <a:latin typeface="Arial" pitchFamily="34" charset="0"/>
                <a:cs typeface="Arial" pitchFamily="34" charset="0"/>
              </a:rPr>
              <a:t>“It is a pivotal time.  We need to be change-makers – and very capable ones at that.”  </a:t>
            </a:r>
          </a:p>
          <a:p>
            <a:pPr>
              <a:lnSpc>
                <a:spcPct val="90000"/>
              </a:lnSpc>
            </a:pPr>
            <a:r>
              <a:rPr lang="en-US" sz="3000" dirty="0">
                <a:latin typeface="Arial" pitchFamily="34" charset="0"/>
                <a:cs typeface="Arial" pitchFamily="34" charset="0"/>
              </a:rPr>
              <a:t>“How can we be more than just anxious critics of the status quo or wishful thinkers about a better future, and become actual and effective agents for large-scale transformation?”  </a:t>
            </a:r>
          </a:p>
          <a:p>
            <a:pPr algn="ctr">
              <a:lnSpc>
                <a:spcPct val="90000"/>
              </a:lnSpc>
              <a:buNone/>
            </a:pPr>
            <a:r>
              <a:rPr lang="en-US" sz="4800" b="1" dirty="0" smtClean="0">
                <a:solidFill>
                  <a:srgbClr val="FF6600"/>
                </a:solidFill>
                <a:latin typeface="Brush Script MT" pitchFamily="66" charset="0"/>
                <a:cs typeface="Arial" pitchFamily="34" charset="0"/>
              </a:rPr>
              <a:t>“We </a:t>
            </a:r>
            <a:r>
              <a:rPr lang="en-US" sz="4800" b="1" dirty="0">
                <a:solidFill>
                  <a:srgbClr val="FF6600"/>
                </a:solidFill>
                <a:latin typeface="Brush Script MT" pitchFamily="66" charset="0"/>
                <a:cs typeface="Arial" pitchFamily="34" charset="0"/>
              </a:rPr>
              <a:t>believed that ways of seeing </a:t>
            </a:r>
            <a:r>
              <a:rPr lang="en-US" sz="4800" b="1" dirty="0" smtClean="0">
                <a:solidFill>
                  <a:srgbClr val="FF6600"/>
                </a:solidFill>
                <a:latin typeface="Brush Script MT" pitchFamily="66" charset="0"/>
                <a:cs typeface="Arial" pitchFamily="34" charset="0"/>
              </a:rPr>
              <a:t>    could </a:t>
            </a:r>
            <a:r>
              <a:rPr lang="en-US" sz="4800" b="1" dirty="0">
                <a:solidFill>
                  <a:srgbClr val="FF6600"/>
                </a:solidFill>
                <a:latin typeface="Brush Script MT" pitchFamily="66" charset="0"/>
                <a:cs typeface="Arial" pitchFamily="34" charset="0"/>
              </a:rPr>
              <a:t>change ways of </a:t>
            </a:r>
            <a:r>
              <a:rPr lang="en-US" sz="4800" b="1" dirty="0" smtClean="0">
                <a:solidFill>
                  <a:srgbClr val="FF6600"/>
                </a:solidFill>
                <a:latin typeface="Brush Script MT" pitchFamily="66" charset="0"/>
                <a:cs typeface="Arial" pitchFamily="34" charset="0"/>
              </a:rPr>
              <a:t>doing.”</a:t>
            </a:r>
            <a:endParaRPr lang="en-US" sz="4800" b="1" dirty="0">
              <a:solidFill>
                <a:srgbClr val="FF6600"/>
              </a:solidFill>
              <a:latin typeface="Brush Script MT" pitchFamily="66" charset="0"/>
              <a:cs typeface="Arial" pitchFamily="34" charset="0"/>
            </a:endParaRPr>
          </a:p>
        </p:txBody>
      </p:sp>
      <p:sp>
        <p:nvSpPr>
          <p:cNvPr id="5" name="Text Box 4"/>
          <p:cNvSpPr txBox="1">
            <a:spLocks noChangeArrowheads="1"/>
          </p:cNvSpPr>
          <p:nvPr/>
        </p:nvSpPr>
        <p:spPr bwMode="auto">
          <a:xfrm>
            <a:off x="4114800" y="5791200"/>
            <a:ext cx="5029200" cy="779462"/>
          </a:xfrm>
          <a:prstGeom prst="rect">
            <a:avLst/>
          </a:prstGeom>
          <a:noFill/>
          <a:ln w="9525">
            <a:noFill/>
            <a:miter lim="800000"/>
            <a:headEnd/>
            <a:tailEnd/>
          </a:ln>
          <a:effectLst/>
        </p:spPr>
        <p:txBody>
          <a:bodyPr>
            <a:spAutoFit/>
          </a:bodyPr>
          <a:lstStyle/>
          <a:p>
            <a:pPr algn="r">
              <a:spcBef>
                <a:spcPct val="50000"/>
              </a:spcBef>
            </a:pPr>
            <a:r>
              <a:rPr lang="en-US" dirty="0">
                <a:latin typeface="Arial" pitchFamily="34" charset="0"/>
                <a:cs typeface="Arial" pitchFamily="34" charset="0"/>
              </a:rPr>
              <a:t>Getting to Maybe:  How the World is Changed.</a:t>
            </a:r>
          </a:p>
          <a:p>
            <a:pPr algn="r">
              <a:spcBef>
                <a:spcPct val="50000"/>
              </a:spcBef>
            </a:pPr>
            <a:r>
              <a:rPr lang="en-US" dirty="0" err="1">
                <a:latin typeface="Arial" pitchFamily="34" charset="0"/>
                <a:cs typeface="Arial" pitchFamily="34" charset="0"/>
              </a:rPr>
              <a:t>Westley</a:t>
            </a:r>
            <a:r>
              <a:rPr lang="en-US" dirty="0">
                <a:latin typeface="Arial" pitchFamily="34" charset="0"/>
                <a:cs typeface="Arial" pitchFamily="34" charset="0"/>
              </a:rPr>
              <a:t>, Zimmerman &amp; Patton.  (2006).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pPr algn="ctr"/>
            <a:r>
              <a:rPr lang="en-US" dirty="0" smtClean="0"/>
              <a:t>Community Data 2.0</a:t>
            </a:r>
            <a:br>
              <a:rPr lang="en-US" dirty="0" smtClean="0"/>
            </a:br>
            <a:r>
              <a:rPr lang="en-US" dirty="0" smtClean="0"/>
              <a:t>Questions</a:t>
            </a:r>
            <a:endParaRPr lang="en-US" dirty="0"/>
          </a:p>
        </p:txBody>
      </p:sp>
      <p:graphicFrame>
        <p:nvGraphicFramePr>
          <p:cNvPr id="4" name="Table 3"/>
          <p:cNvGraphicFramePr>
            <a:graphicFrameLocks noGrp="1"/>
          </p:cNvGraphicFramePr>
          <p:nvPr/>
        </p:nvGraphicFramePr>
        <p:xfrm>
          <a:off x="304800" y="1290320"/>
          <a:ext cx="8534400" cy="5394960"/>
        </p:xfrm>
        <a:graphic>
          <a:graphicData uri="http://schemas.openxmlformats.org/drawingml/2006/table">
            <a:tbl>
              <a:tblPr firstRow="1" bandRow="1">
                <a:tableStyleId>{5C22544A-7EE6-4342-B048-85BDC9FD1C3A}</a:tableStyleId>
              </a:tblPr>
              <a:tblGrid>
                <a:gridCol w="2286000"/>
                <a:gridCol w="6248400"/>
              </a:tblGrid>
              <a:tr h="355083">
                <a:tc>
                  <a:txBody>
                    <a:bodyPr/>
                    <a:lstStyle/>
                    <a:p>
                      <a:endParaRPr lang="en-US" dirty="0">
                        <a:latin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txBody>
                  <a:tcPr/>
                </a:tc>
              </a:tr>
              <a:tr h="621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Engagement</a:t>
                      </a:r>
                    </a:p>
                    <a:p>
                      <a:endParaRPr lang="en-US" dirty="0">
                        <a:latin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What inspired you to be a part of this community convening today?</a:t>
                      </a:r>
                      <a:endParaRPr lang="en-US" dirty="0">
                        <a:latin typeface="Arial" pitchFamily="34" charset="0"/>
                      </a:endParaRPr>
                    </a:p>
                  </a:txBody>
                  <a:tcPr/>
                </a:tc>
              </a:tr>
              <a:tr h="887708">
                <a:tc>
                  <a:txBody>
                    <a:bodyPr/>
                    <a:lstStyle/>
                    <a:p>
                      <a:r>
                        <a:rPr lang="en-US" dirty="0" smtClean="0">
                          <a:latin typeface="Arial" pitchFamily="34" charset="0"/>
                        </a:rPr>
                        <a:t>Existent Indicators </a:t>
                      </a:r>
                    </a:p>
                    <a:p>
                      <a:r>
                        <a:rPr lang="en-US" dirty="0" smtClean="0">
                          <a:latin typeface="Arial" pitchFamily="34" charset="0"/>
                        </a:rPr>
                        <a:t>that Matter</a:t>
                      </a:r>
                      <a:endParaRPr lang="en-US" dirty="0">
                        <a:latin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As someone who lives and/or works in Sarasota County, what surprises you in the patterns revealed in these data?  Which patterns interest, concern or inspire you most?</a:t>
                      </a:r>
                      <a:endParaRPr lang="en-US" dirty="0">
                        <a:latin typeface="Arial" pitchFamily="34" charset="0"/>
                      </a:endParaRPr>
                    </a:p>
                  </a:txBody>
                  <a:tcPr/>
                </a:tc>
              </a:tr>
              <a:tr h="887708">
                <a:tc>
                  <a:txBody>
                    <a:bodyPr/>
                    <a:lstStyle/>
                    <a:p>
                      <a:r>
                        <a:rPr lang="en-US" dirty="0" smtClean="0">
                          <a:latin typeface="Arial" pitchFamily="34" charset="0"/>
                        </a:rPr>
                        <a:t>Innovations</a:t>
                      </a:r>
                      <a:endParaRPr lang="en-US" dirty="0">
                        <a:latin typeface="Arial" pitchFamily="34" charset="0"/>
                      </a:endParaRPr>
                    </a:p>
                  </a:txBody>
                  <a:tcPr/>
                </a:tc>
                <a:tc>
                  <a:txBody>
                    <a:bodyPr/>
                    <a:lstStyle/>
                    <a:p>
                      <a:r>
                        <a:rPr lang="en-US" sz="1800" dirty="0" smtClean="0">
                          <a:latin typeface="Arial" pitchFamily="34" charset="0"/>
                        </a:rPr>
                        <a:t>What other local innovations do you know about?  How do you expect you could make the most of these innovations, as a resident and as a professional?</a:t>
                      </a:r>
                      <a:endParaRPr lang="en-US" dirty="0">
                        <a:latin typeface="Arial" pitchFamily="34" charset="0"/>
                      </a:endParaRPr>
                    </a:p>
                  </a:txBody>
                  <a:tcPr/>
                </a:tc>
              </a:tr>
              <a:tr h="621396">
                <a:tc>
                  <a:txBody>
                    <a:bodyPr/>
                    <a:lstStyle/>
                    <a:p>
                      <a:r>
                        <a:rPr lang="en-US" dirty="0" smtClean="0">
                          <a:latin typeface="Arial" pitchFamily="34" charset="0"/>
                        </a:rPr>
                        <a:t>Qualities</a:t>
                      </a:r>
                      <a:r>
                        <a:rPr lang="en-US" baseline="0" dirty="0" smtClean="0">
                          <a:latin typeface="Arial" pitchFamily="34" charset="0"/>
                        </a:rPr>
                        <a:t> of Well-Being that Matter</a:t>
                      </a:r>
                      <a:endParaRPr lang="en-US" dirty="0">
                        <a:latin typeface="Arial" pitchFamily="34" charset="0"/>
                      </a:endParaRPr>
                    </a:p>
                  </a:txBody>
                  <a:tcPr/>
                </a:tc>
                <a:tc>
                  <a:txBody>
                    <a:bodyPr/>
                    <a:lstStyle/>
                    <a:p>
                      <a:pPr algn="l">
                        <a:buFontTx/>
                        <a:buNone/>
                      </a:pPr>
                      <a:r>
                        <a:rPr lang="en-US" sz="1800" dirty="0" smtClean="0">
                          <a:latin typeface="Arial" pitchFamily="34" charset="0"/>
                        </a:rPr>
                        <a:t>What are the qualities of life that children, adults, and families in our community want?</a:t>
                      </a:r>
                    </a:p>
                  </a:txBody>
                  <a:tcPr/>
                </a:tc>
              </a:tr>
              <a:tr h="355083">
                <a:tc>
                  <a:txBody>
                    <a:bodyPr/>
                    <a:lstStyle/>
                    <a:p>
                      <a:r>
                        <a:rPr lang="en-US" dirty="0" smtClean="0">
                          <a:latin typeface="Arial" pitchFamily="34" charset="0"/>
                        </a:rPr>
                        <a:t>Everyday Evidence</a:t>
                      </a:r>
                      <a:endParaRPr lang="en-US" dirty="0">
                        <a:latin typeface="Arial" pitchFamily="34" charset="0"/>
                      </a:endParaRPr>
                    </a:p>
                  </a:txBody>
                  <a:tcPr/>
                </a:tc>
                <a:tc>
                  <a:txBody>
                    <a:bodyPr/>
                    <a:lstStyle/>
                    <a:p>
                      <a:pPr algn="l">
                        <a:buFontTx/>
                        <a:buNone/>
                      </a:pPr>
                      <a:r>
                        <a:rPr lang="en-US" sz="1800" dirty="0" smtClean="0">
                          <a:latin typeface="Arial" pitchFamily="34" charset="0"/>
                        </a:rPr>
                        <a:t>What would these qualities look like if we could see them?</a:t>
                      </a:r>
                      <a:endParaRPr lang="en-US" dirty="0">
                        <a:latin typeface="Arial" pitchFamily="34" charset="0"/>
                      </a:endParaRPr>
                    </a:p>
                  </a:txBody>
                  <a:tcPr/>
                </a:tc>
              </a:tr>
              <a:tr h="355083">
                <a:tc>
                  <a:txBody>
                    <a:bodyPr/>
                    <a:lstStyle/>
                    <a:p>
                      <a:r>
                        <a:rPr lang="en-US" dirty="0" smtClean="0">
                          <a:latin typeface="Arial" pitchFamily="34" charset="0"/>
                        </a:rPr>
                        <a:t>Proposed Indicators</a:t>
                      </a:r>
                      <a:endParaRPr lang="en-US" dirty="0">
                        <a:latin typeface="Arial" pitchFamily="34" charset="0"/>
                      </a:endParaRPr>
                    </a:p>
                  </a:txBody>
                  <a:tcPr/>
                </a:tc>
                <a:tc>
                  <a:txBody>
                    <a:bodyPr/>
                    <a:lstStyle/>
                    <a:p>
                      <a:pPr algn="l">
                        <a:buFontTx/>
                        <a:buNone/>
                      </a:pPr>
                      <a:r>
                        <a:rPr lang="en-US" sz="1800" dirty="0" smtClean="0">
                          <a:latin typeface="Arial" pitchFamily="34" charset="0"/>
                        </a:rPr>
                        <a:t>How can we measure these qualities?</a:t>
                      </a:r>
                      <a:endParaRPr lang="en-US" dirty="0">
                        <a:latin typeface="Arial" pitchFamily="34" charset="0"/>
                      </a:endParaRPr>
                    </a:p>
                  </a:txBody>
                  <a:tcPr/>
                </a:tc>
              </a:tr>
              <a:tr h="1154021">
                <a:tc>
                  <a:txBody>
                    <a:bodyPr/>
                    <a:lstStyle/>
                    <a:p>
                      <a:r>
                        <a:rPr lang="en-US" dirty="0" smtClean="0">
                          <a:latin typeface="Arial" pitchFamily="34" charset="0"/>
                        </a:rPr>
                        <a:t>Next Steps</a:t>
                      </a:r>
                      <a:endParaRPr lang="en-US" dirty="0">
                        <a:latin typeface="Arial" pitchFamily="34" charset="0"/>
                      </a:endParaRPr>
                    </a:p>
                  </a:txBody>
                  <a:tcPr/>
                </a:tc>
                <a:tc>
                  <a:txBody>
                    <a:bodyPr/>
                    <a:lstStyle/>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mn-cs"/>
                        </a:rPr>
                        <a:t>Regarding:  Core Questions, </a:t>
                      </a:r>
                      <a:r>
                        <a:rPr lang="en-US" sz="1800" dirty="0" smtClean="0">
                          <a:latin typeface="Arial" pitchFamily="34" charset="0"/>
                        </a:rPr>
                        <a:t>Datasets /</a:t>
                      </a:r>
                      <a:r>
                        <a:rPr lang="en-US" sz="1800" baseline="0" dirty="0" smtClean="0">
                          <a:latin typeface="Arial" pitchFamily="34" charset="0"/>
                        </a:rPr>
                        <a:t> </a:t>
                      </a:r>
                      <a:r>
                        <a:rPr lang="en-US" sz="1800" dirty="0" smtClean="0">
                          <a:latin typeface="Arial" pitchFamily="34" charset="0"/>
                        </a:rPr>
                        <a:t>Data Stewards,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mn-cs"/>
                        </a:rPr>
                        <a:t>Technologies, </a:t>
                      </a:r>
                      <a:r>
                        <a:rPr lang="en-US" sz="1800" dirty="0" smtClean="0">
                          <a:latin typeface="Arial" pitchFamily="34" charset="0"/>
                        </a:rPr>
                        <a:t>Engagement &amp;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mn-cs"/>
                        </a:rPr>
                        <a:t>Other:  Who needs to be a part?  </a:t>
                      </a:r>
                      <a:r>
                        <a:rPr lang="en-US" sz="1800" dirty="0" smtClean="0">
                          <a:latin typeface="Arial" pitchFamily="34" charset="0"/>
                        </a:rPr>
                        <a:t>What would you &amp; others DO next?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mn-cs"/>
                        </a:rPr>
                        <a:t>What else</a:t>
                      </a:r>
                      <a:r>
                        <a:rPr kumimoji="0" lang="en-US" sz="1800" b="0" i="0" u="none" strike="noStrike" kern="1200" cap="none" spc="0" normalizeH="0" noProof="0" dirty="0" smtClean="0">
                          <a:ln>
                            <a:noFill/>
                          </a:ln>
                          <a:solidFill>
                            <a:schemeClr val="tx1"/>
                          </a:solidFill>
                          <a:effectLst/>
                          <a:uLnTx/>
                          <a:uFillTx/>
                          <a:latin typeface="Arial" pitchFamily="34" charset="0"/>
                          <a:ea typeface="+mn-ea"/>
                          <a:cs typeface="+mn-cs"/>
                        </a:rPr>
                        <a:t> needs to exist or happen?</a:t>
                      </a:r>
                      <a:endParaRPr lang="en-US" dirty="0">
                        <a:latin typeface="Arial" pitchFamily="34" charset="0"/>
                      </a:endParaRPr>
                    </a:p>
                  </a:txBody>
                  <a:tcPr/>
                </a:tc>
              </a:tr>
            </a:tbl>
          </a:graphicData>
        </a:graphic>
      </p:graphicFrame>
      <p:sp>
        <p:nvSpPr>
          <p:cNvPr id="5" name="Rectangle 4"/>
          <p:cNvSpPr/>
          <p:nvPr/>
        </p:nvSpPr>
        <p:spPr>
          <a:xfrm>
            <a:off x="304800" y="2286000"/>
            <a:ext cx="8610600" cy="990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4114800"/>
            <a:ext cx="8534400" cy="1447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Community Data – First Yield</a:t>
            </a:r>
            <a:endParaRPr lang="en-US" dirty="0"/>
          </a:p>
        </p:txBody>
      </p:sp>
      <p:graphicFrame>
        <p:nvGraphicFramePr>
          <p:cNvPr id="5" name="Content Placeholder 4"/>
          <p:cNvGraphicFramePr>
            <a:graphicFrameLocks noGrp="1"/>
          </p:cNvGraphicFramePr>
          <p:nvPr>
            <p:ph idx="1"/>
          </p:nvPr>
        </p:nvGraphicFramePr>
        <p:xfrm>
          <a:off x="228600" y="1524000"/>
          <a:ext cx="89154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Community Data – First Yield</a:t>
            </a:r>
            <a:endParaRPr lang="en-US" dirty="0"/>
          </a:p>
        </p:txBody>
      </p:sp>
      <p:graphicFrame>
        <p:nvGraphicFramePr>
          <p:cNvPr id="5" name="Content Placeholder 4"/>
          <p:cNvGraphicFramePr>
            <a:graphicFrameLocks noGrp="1"/>
          </p:cNvGraphicFramePr>
          <p:nvPr>
            <p:ph idx="1"/>
          </p:nvPr>
        </p:nvGraphicFramePr>
        <p:xfrm>
          <a:off x="228600" y="1524000"/>
          <a:ext cx="89154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Community Data – First Yield</a:t>
            </a:r>
            <a:endParaRPr lang="en-US" dirty="0"/>
          </a:p>
        </p:txBody>
      </p:sp>
      <p:graphicFrame>
        <p:nvGraphicFramePr>
          <p:cNvPr id="5" name="Content Placeholder 4"/>
          <p:cNvGraphicFramePr>
            <a:graphicFrameLocks noGrp="1"/>
          </p:cNvGraphicFramePr>
          <p:nvPr>
            <p:ph idx="1"/>
          </p:nvPr>
        </p:nvGraphicFramePr>
        <p:xfrm>
          <a:off x="228600" y="1524000"/>
          <a:ext cx="89154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Community Data – First Yield</a:t>
            </a:r>
            <a:endParaRPr lang="en-US" dirty="0"/>
          </a:p>
        </p:txBody>
      </p:sp>
      <p:graphicFrame>
        <p:nvGraphicFramePr>
          <p:cNvPr id="5" name="Content Placeholder 4"/>
          <p:cNvGraphicFramePr>
            <a:graphicFrameLocks noGrp="1"/>
          </p:cNvGraphicFramePr>
          <p:nvPr>
            <p:ph idx="1"/>
          </p:nvPr>
        </p:nvGraphicFramePr>
        <p:xfrm>
          <a:off x="228600" y="1524000"/>
          <a:ext cx="89154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Community Data – First Yield</a:t>
            </a:r>
            <a:endParaRPr lang="en-US" dirty="0"/>
          </a:p>
        </p:txBody>
      </p:sp>
      <p:graphicFrame>
        <p:nvGraphicFramePr>
          <p:cNvPr id="5" name="Content Placeholder 4"/>
          <p:cNvGraphicFramePr>
            <a:graphicFrameLocks noGrp="1"/>
          </p:cNvGraphicFramePr>
          <p:nvPr>
            <p:ph idx="1"/>
          </p:nvPr>
        </p:nvGraphicFramePr>
        <p:xfrm>
          <a:off x="228600" y="1524000"/>
          <a:ext cx="89154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Making a Case for:  </a:t>
            </a:r>
            <a:endParaRPr lang="en-US" dirty="0"/>
          </a:p>
        </p:txBody>
      </p:sp>
      <p:sp>
        <p:nvSpPr>
          <p:cNvPr id="3" name="Content Placeholder 2"/>
          <p:cNvSpPr>
            <a:spLocks noGrp="1"/>
          </p:cNvSpPr>
          <p:nvPr>
            <p:ph idx="1"/>
          </p:nvPr>
        </p:nvSpPr>
        <p:spPr>
          <a:xfrm>
            <a:off x="0" y="1935480"/>
            <a:ext cx="8915400" cy="4389120"/>
          </a:xfrm>
        </p:spPr>
        <p:txBody>
          <a:bodyPr>
            <a:noAutofit/>
          </a:bodyPr>
          <a:lstStyle/>
          <a:p>
            <a:pPr lvl="1"/>
            <a:r>
              <a:rPr lang="en-US" sz="3200" dirty="0" smtClean="0">
                <a:latin typeface="Arial" pitchFamily="34" charset="0"/>
                <a:cs typeface="Arial" pitchFamily="34" charset="0"/>
              </a:rPr>
              <a:t>Updating Community Indicators</a:t>
            </a:r>
          </a:p>
          <a:p>
            <a:pPr lvl="1"/>
            <a:r>
              <a:rPr lang="en-US" sz="3200" dirty="0" smtClean="0">
                <a:latin typeface="Arial" pitchFamily="34" charset="0"/>
                <a:cs typeface="Arial" pitchFamily="34" charset="0"/>
              </a:rPr>
              <a:t>Initiating process with core “reboot” question: </a:t>
            </a:r>
            <a:r>
              <a:rPr lang="en-US" sz="4000" dirty="0" smtClean="0">
                <a:solidFill>
                  <a:srgbClr val="FF6600"/>
                </a:solidFill>
                <a:latin typeface="Brush Script MT" pitchFamily="66" charset="0"/>
                <a:cs typeface="Arial" pitchFamily="34" charset="0"/>
              </a:rPr>
              <a:t>“What are the qualities of life that children, adults, and families in our community want?” </a:t>
            </a:r>
          </a:p>
          <a:p>
            <a:pPr lvl="1"/>
            <a:r>
              <a:rPr lang="en-US" sz="3200" dirty="0" smtClean="0">
                <a:latin typeface="Arial" pitchFamily="34" charset="0"/>
                <a:cs typeface="Arial" pitchFamily="34" charset="0"/>
              </a:rPr>
              <a:t>Harnessing everyday wisdom                   (not just professional expertise)</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solidFill>
                  <a:srgbClr val="FF6600"/>
                </a:solidFill>
                <a:latin typeface="Brush Script MT" pitchFamily="66" charset="0"/>
              </a:rPr>
              <a:t>What Next?  </a:t>
            </a:r>
            <a:endParaRPr lang="en-US" b="1" dirty="0">
              <a:solidFill>
                <a:srgbClr val="FF6600"/>
              </a:solidFill>
              <a:latin typeface="Brush Script MT" pitchFamily="66" charset="0"/>
            </a:endParaRPr>
          </a:p>
        </p:txBody>
      </p:sp>
      <p:sp>
        <p:nvSpPr>
          <p:cNvPr id="3" name="Content Placeholder 2"/>
          <p:cNvSpPr>
            <a:spLocks noGrp="1"/>
          </p:cNvSpPr>
          <p:nvPr>
            <p:ph idx="1"/>
          </p:nvPr>
        </p:nvSpPr>
        <p:spPr>
          <a:xfrm>
            <a:off x="228600" y="1676400"/>
            <a:ext cx="8915400" cy="4953000"/>
          </a:xfrm>
        </p:spPr>
        <p:txBody>
          <a:bodyPr>
            <a:normAutofit fontScale="92500" lnSpcReduction="10000"/>
          </a:bodyPr>
          <a:lstStyle/>
          <a:p>
            <a:r>
              <a:rPr lang="en-US" sz="3200" dirty="0" smtClean="0">
                <a:latin typeface="Arial" pitchFamily="34" charset="0"/>
                <a:cs typeface="Arial" pitchFamily="34" charset="0"/>
              </a:rPr>
              <a:t> </a:t>
            </a:r>
            <a:r>
              <a:rPr lang="en-US" sz="3200" b="1" dirty="0" smtClean="0">
                <a:solidFill>
                  <a:srgbClr val="0070C0"/>
                </a:solidFill>
                <a:latin typeface="Arial" pitchFamily="34" charset="0"/>
                <a:cs typeface="Arial" pitchFamily="34" charset="0"/>
              </a:rPr>
              <a:t>Convening around the Core Reboot Question</a:t>
            </a:r>
          </a:p>
          <a:p>
            <a:pPr lvl="1"/>
            <a:r>
              <a:rPr lang="en-US" dirty="0" smtClean="0">
                <a:latin typeface="Arial" pitchFamily="34" charset="0"/>
                <a:cs typeface="Arial" pitchFamily="34" charset="0"/>
              </a:rPr>
              <a:t> With residents</a:t>
            </a:r>
          </a:p>
          <a:p>
            <a:pPr lvl="1"/>
            <a:r>
              <a:rPr lang="en-US" dirty="0" smtClean="0">
                <a:latin typeface="Arial" pitchFamily="34" charset="0"/>
                <a:cs typeface="Arial" pitchFamily="34" charset="0"/>
              </a:rPr>
              <a:t> With identity groups  (e.g. age, ethnicity, culture)</a:t>
            </a:r>
          </a:p>
          <a:p>
            <a:pPr lvl="1"/>
            <a:r>
              <a:rPr lang="en-US" dirty="0" smtClean="0">
                <a:latin typeface="Arial" pitchFamily="34" charset="0"/>
                <a:cs typeface="Arial" pitchFamily="34" charset="0"/>
              </a:rPr>
              <a:t>With professional networks / sectors</a:t>
            </a:r>
          </a:p>
          <a:p>
            <a:pPr lvl="1"/>
            <a:r>
              <a:rPr lang="en-US" dirty="0" smtClean="0">
                <a:latin typeface="Arial" pitchFamily="34" charset="0"/>
                <a:cs typeface="Arial" pitchFamily="34" charset="0"/>
              </a:rPr>
              <a:t>In person &amp; virtually</a:t>
            </a:r>
          </a:p>
          <a:p>
            <a:r>
              <a:rPr lang="en-US" sz="3200" b="1" dirty="0" smtClean="0">
                <a:solidFill>
                  <a:srgbClr val="0070C0"/>
                </a:solidFill>
                <a:latin typeface="Arial" pitchFamily="34" charset="0"/>
                <a:cs typeface="Arial" pitchFamily="34" charset="0"/>
              </a:rPr>
              <a:t> Gathering &amp; Sharing Local Data</a:t>
            </a:r>
          </a:p>
          <a:p>
            <a:pPr lvl="1"/>
            <a:r>
              <a:rPr lang="en-US" dirty="0" smtClean="0">
                <a:latin typeface="Arial" pitchFamily="34" charset="0"/>
                <a:cs typeface="Arial" pitchFamily="34" charset="0"/>
              </a:rPr>
              <a:t>Key Data Partners:  Sheriff’s Dept, School Dist, County, 211</a:t>
            </a:r>
          </a:p>
          <a:p>
            <a:pPr lvl="1"/>
            <a:r>
              <a:rPr lang="en-US" dirty="0" smtClean="0">
                <a:latin typeface="Arial" pitchFamily="34" charset="0"/>
                <a:cs typeface="Arial" pitchFamily="34" charset="0"/>
              </a:rPr>
              <a:t>Composite GIS Map</a:t>
            </a:r>
          </a:p>
          <a:p>
            <a:pPr lvl="1"/>
            <a:r>
              <a:rPr lang="en-US" dirty="0" smtClean="0">
                <a:latin typeface="Arial" pitchFamily="34" charset="0"/>
                <a:cs typeface="Arial" pitchFamily="34" charset="0"/>
              </a:rPr>
              <a:t>Community Platform (Possibility of Beta Site w/ Urban Institute)</a:t>
            </a:r>
          </a:p>
          <a:p>
            <a:r>
              <a:rPr lang="en-US" sz="3200" b="1" dirty="0" smtClean="0">
                <a:solidFill>
                  <a:srgbClr val="0070C0"/>
                </a:solidFill>
                <a:latin typeface="Arial" pitchFamily="34" charset="0"/>
                <a:cs typeface="Arial" pitchFamily="34" charset="0"/>
              </a:rPr>
              <a:t> Facilitating Ongoing Community Reflection</a:t>
            </a:r>
          </a:p>
          <a:p>
            <a:pPr lvl="1"/>
            <a:r>
              <a:rPr lang="en-US" dirty="0" smtClean="0">
                <a:latin typeface="Arial" pitchFamily="34" charset="0"/>
                <a:cs typeface="Arial" pitchFamily="34" charset="0"/>
              </a:rPr>
              <a:t>Across Sectors</a:t>
            </a:r>
          </a:p>
          <a:p>
            <a:pPr lvl="1"/>
            <a:r>
              <a:rPr lang="en-US" dirty="0" smtClean="0">
                <a:latin typeface="Arial" pitchFamily="34" charset="0"/>
                <a:cs typeface="Arial" pitchFamily="34" charset="0"/>
              </a:rPr>
              <a:t>Across Scales</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fontScale="90000"/>
          </a:bodyPr>
          <a:lstStyle/>
          <a:p>
            <a:r>
              <a:rPr lang="en-US" b="1" dirty="0" smtClean="0">
                <a:solidFill>
                  <a:srgbClr val="FF6600"/>
                </a:solidFill>
                <a:latin typeface="Brush Script MT" pitchFamily="66" charset="0"/>
              </a:rPr>
              <a:t>Features &amp; Benefits of High Quality Data </a:t>
            </a:r>
            <a:endParaRPr lang="en-US" b="1" dirty="0">
              <a:solidFill>
                <a:srgbClr val="FF6600"/>
              </a:solidFill>
              <a:latin typeface="Brush Script MT" pitchFamily="66" charset="0"/>
            </a:endParaRPr>
          </a:p>
        </p:txBody>
      </p:sp>
      <p:sp>
        <p:nvSpPr>
          <p:cNvPr id="6" name="Rectangle 5"/>
          <p:cNvSpPr/>
          <p:nvPr/>
        </p:nvSpPr>
        <p:spPr>
          <a:xfrm>
            <a:off x="4572000" y="2667000"/>
            <a:ext cx="3733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0600" y="1905000"/>
            <a:ext cx="3429000" cy="3352800"/>
          </a:xfrm>
        </p:spPr>
        <p:txBody>
          <a:bodyPr>
            <a:normAutofit lnSpcReduction="10000"/>
          </a:bodyPr>
          <a:lstStyle/>
          <a:p>
            <a:pPr>
              <a:buNone/>
            </a:pPr>
            <a:r>
              <a:rPr lang="en-US" b="1" dirty="0" smtClean="0">
                <a:latin typeface="Arial" pitchFamily="34" charset="0"/>
                <a:cs typeface="Arial" pitchFamily="34" charset="0"/>
              </a:rPr>
              <a:t>Features</a:t>
            </a:r>
          </a:p>
          <a:p>
            <a:pPr>
              <a:buNone/>
            </a:pPr>
            <a:endParaRPr lang="en-US" b="1" dirty="0" smtClean="0">
              <a:latin typeface="Arial" pitchFamily="34" charset="0"/>
              <a:cs typeface="Arial" pitchFamily="34" charset="0"/>
            </a:endParaRPr>
          </a:p>
          <a:p>
            <a:r>
              <a:rPr lang="en-US" sz="2400" dirty="0" smtClean="0">
                <a:latin typeface="Arial" pitchFamily="34" charset="0"/>
                <a:cs typeface="Arial" pitchFamily="34" charset="0"/>
              </a:rPr>
              <a:t>  Granular</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a:t>
            </a:r>
            <a:r>
              <a:rPr lang="en-US" sz="2400" dirty="0" smtClean="0">
                <a:latin typeface="Arial" pitchFamily="34" charset="0"/>
                <a:cs typeface="Arial" pitchFamily="34" charset="0"/>
              </a:rPr>
              <a:t> Frequent</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Citizen-Centric</a:t>
            </a:r>
            <a:r>
              <a:rPr lang="en-US" dirty="0" smtClean="0">
                <a:latin typeface="Arial" pitchFamily="34" charset="0"/>
                <a:cs typeface="Arial" pitchFamily="34" charset="0"/>
              </a:rPr>
              <a:t>		</a:t>
            </a:r>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endParaRPr lang="en-US" dirty="0"/>
          </a:p>
        </p:txBody>
      </p:sp>
      <p:sp>
        <p:nvSpPr>
          <p:cNvPr id="7" name="Content Placeholder 2"/>
          <p:cNvSpPr txBox="1">
            <a:spLocks/>
          </p:cNvSpPr>
          <p:nvPr/>
        </p:nvSpPr>
        <p:spPr>
          <a:xfrm>
            <a:off x="4419600" y="1905000"/>
            <a:ext cx="3962400" cy="33528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Benefits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Preventing overgeneralization</a:t>
            </a:r>
          </a:p>
          <a:p>
            <a:pPr marL="342900" marR="0" lvl="0" indent="-3429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Keeping up with the pace of change</a:t>
            </a:r>
          </a:p>
          <a:p>
            <a:pPr marL="342900" marR="0" lvl="0" indent="-3429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Acknowleding</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primary locus of control</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28600" y="1143000"/>
            <a:ext cx="8458200" cy="4541520"/>
          </a:xfrm>
        </p:spPr>
        <p:txBody>
          <a:bodyPr>
            <a:noAutofit/>
          </a:bodyPr>
          <a:lstStyle/>
          <a:p>
            <a:pPr>
              <a:lnSpc>
                <a:spcPct val="90000"/>
              </a:lnSpc>
            </a:pPr>
            <a:r>
              <a:rPr lang="en-US" sz="3000" dirty="0">
                <a:latin typeface="Arial" pitchFamily="34" charset="0"/>
                <a:cs typeface="Arial" pitchFamily="34" charset="0"/>
              </a:rPr>
              <a:t>“It is a pivotal time.  We need to be change-makers – and very capable ones at that.”  </a:t>
            </a:r>
          </a:p>
          <a:p>
            <a:pPr>
              <a:lnSpc>
                <a:spcPct val="90000"/>
              </a:lnSpc>
            </a:pPr>
            <a:r>
              <a:rPr lang="en-US" sz="3000" dirty="0">
                <a:latin typeface="Arial" pitchFamily="34" charset="0"/>
                <a:cs typeface="Arial" pitchFamily="34" charset="0"/>
              </a:rPr>
              <a:t>“How can we be more than just anxious critics of the status quo or wishful thinkers about a better future, and become actual and effective agents for large-scale transformation?”  </a:t>
            </a:r>
          </a:p>
          <a:p>
            <a:pPr algn="ctr">
              <a:lnSpc>
                <a:spcPct val="90000"/>
              </a:lnSpc>
              <a:buNone/>
            </a:pPr>
            <a:r>
              <a:rPr lang="en-US" sz="4800" b="1" dirty="0" smtClean="0">
                <a:solidFill>
                  <a:srgbClr val="FF6600"/>
                </a:solidFill>
                <a:latin typeface="Brush Script MT" pitchFamily="66" charset="0"/>
                <a:cs typeface="Arial" pitchFamily="34" charset="0"/>
              </a:rPr>
              <a:t>“We </a:t>
            </a:r>
            <a:r>
              <a:rPr lang="en-US" sz="4800" b="1" dirty="0">
                <a:solidFill>
                  <a:srgbClr val="FF6600"/>
                </a:solidFill>
                <a:latin typeface="Brush Script MT" pitchFamily="66" charset="0"/>
                <a:cs typeface="Arial" pitchFamily="34" charset="0"/>
              </a:rPr>
              <a:t>believed that ways of seeing </a:t>
            </a:r>
            <a:r>
              <a:rPr lang="en-US" sz="4800" b="1" dirty="0" smtClean="0">
                <a:solidFill>
                  <a:srgbClr val="FF6600"/>
                </a:solidFill>
                <a:latin typeface="Brush Script MT" pitchFamily="66" charset="0"/>
                <a:cs typeface="Arial" pitchFamily="34" charset="0"/>
              </a:rPr>
              <a:t>    could </a:t>
            </a:r>
            <a:r>
              <a:rPr lang="en-US" sz="4800" b="1" dirty="0">
                <a:solidFill>
                  <a:srgbClr val="FF6600"/>
                </a:solidFill>
                <a:latin typeface="Brush Script MT" pitchFamily="66" charset="0"/>
                <a:cs typeface="Arial" pitchFamily="34" charset="0"/>
              </a:rPr>
              <a:t>change ways of </a:t>
            </a:r>
            <a:r>
              <a:rPr lang="en-US" sz="4800" b="1" dirty="0" smtClean="0">
                <a:solidFill>
                  <a:srgbClr val="FF6600"/>
                </a:solidFill>
                <a:latin typeface="Brush Script MT" pitchFamily="66" charset="0"/>
                <a:cs typeface="Arial" pitchFamily="34" charset="0"/>
              </a:rPr>
              <a:t>doing.”</a:t>
            </a:r>
            <a:endParaRPr lang="en-US" sz="4800" b="1" dirty="0">
              <a:solidFill>
                <a:srgbClr val="FF6600"/>
              </a:solidFill>
              <a:latin typeface="Brush Script MT" pitchFamily="66" charset="0"/>
              <a:cs typeface="Arial" pitchFamily="34" charset="0"/>
            </a:endParaRPr>
          </a:p>
        </p:txBody>
      </p:sp>
      <p:sp>
        <p:nvSpPr>
          <p:cNvPr id="5" name="Text Box 4"/>
          <p:cNvSpPr txBox="1">
            <a:spLocks noChangeArrowheads="1"/>
          </p:cNvSpPr>
          <p:nvPr/>
        </p:nvSpPr>
        <p:spPr bwMode="auto">
          <a:xfrm>
            <a:off x="4114800" y="5791200"/>
            <a:ext cx="5029200" cy="779462"/>
          </a:xfrm>
          <a:prstGeom prst="rect">
            <a:avLst/>
          </a:prstGeom>
          <a:noFill/>
          <a:ln w="9525">
            <a:noFill/>
            <a:miter lim="800000"/>
            <a:headEnd/>
            <a:tailEnd/>
          </a:ln>
          <a:effectLst/>
        </p:spPr>
        <p:txBody>
          <a:bodyPr>
            <a:spAutoFit/>
          </a:bodyPr>
          <a:lstStyle/>
          <a:p>
            <a:pPr algn="r">
              <a:spcBef>
                <a:spcPct val="50000"/>
              </a:spcBef>
            </a:pPr>
            <a:r>
              <a:rPr lang="en-US" dirty="0">
                <a:latin typeface="Arial" pitchFamily="34" charset="0"/>
                <a:cs typeface="Arial" pitchFamily="34" charset="0"/>
              </a:rPr>
              <a:t>Getting to Maybe:  How the World is Changed.</a:t>
            </a:r>
          </a:p>
          <a:p>
            <a:pPr algn="r">
              <a:spcBef>
                <a:spcPct val="50000"/>
              </a:spcBef>
            </a:pPr>
            <a:r>
              <a:rPr lang="en-US" dirty="0" err="1">
                <a:latin typeface="Arial" pitchFamily="34" charset="0"/>
                <a:cs typeface="Arial" pitchFamily="34" charset="0"/>
              </a:rPr>
              <a:t>Westley</a:t>
            </a:r>
            <a:r>
              <a:rPr lang="en-US" dirty="0">
                <a:latin typeface="Arial" pitchFamily="34" charset="0"/>
                <a:cs typeface="Arial" pitchFamily="34" charset="0"/>
              </a:rPr>
              <a:t>, Zimmerman &amp; Patton.  (2006).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0" y="4343400"/>
            <a:ext cx="441960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1600200"/>
            <a:ext cx="3886200" cy="2514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3962400"/>
            <a:ext cx="3886200" cy="2667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600200"/>
            <a:ext cx="3886200" cy="2209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1524001"/>
            <a:ext cx="4114800" cy="5334000"/>
          </a:xfrm>
          <a:prstGeom prst="rect">
            <a:avLst/>
          </a:prstGeom>
          <a:noFill/>
        </p:spPr>
        <p:txBody>
          <a:bodyPr wrap="square" rtlCol="0">
            <a:spAutoFit/>
          </a:bodyPr>
          <a:lstStyle/>
          <a:p>
            <a:r>
              <a:rPr lang="en-US" sz="3200" dirty="0" smtClean="0"/>
              <a:t>Boundaries:</a:t>
            </a:r>
          </a:p>
          <a:p>
            <a:pPr marL="228600" indent="-228600">
              <a:buFont typeface="Arial" pitchFamily="34" charset="0"/>
              <a:buChar char="•"/>
            </a:pPr>
            <a:r>
              <a:rPr lang="en-US" dirty="0" smtClean="0"/>
              <a:t>Census Tract / Block Group / Block</a:t>
            </a:r>
          </a:p>
          <a:p>
            <a:pPr marL="228600" indent="-228600">
              <a:buFont typeface="Arial" pitchFamily="34" charset="0"/>
              <a:buChar char="•"/>
            </a:pPr>
            <a:r>
              <a:rPr lang="en-US" dirty="0" smtClean="0"/>
              <a:t>Zip Codes</a:t>
            </a:r>
          </a:p>
          <a:p>
            <a:pPr marL="228600" indent="-228600">
              <a:buFont typeface="Arial" pitchFamily="34" charset="0"/>
              <a:buChar char="•"/>
            </a:pPr>
            <a:r>
              <a:rPr lang="en-US" dirty="0" smtClean="0"/>
              <a:t>School Attendance Zones</a:t>
            </a:r>
          </a:p>
          <a:p>
            <a:pPr marL="228600" indent="-228600">
              <a:buFont typeface="Arial" pitchFamily="34" charset="0"/>
              <a:buChar char="•"/>
            </a:pPr>
            <a:r>
              <a:rPr lang="en-US" dirty="0" smtClean="0"/>
              <a:t>Voting Precincts</a:t>
            </a:r>
          </a:p>
          <a:p>
            <a:pPr marL="228600" indent="-228600">
              <a:buFont typeface="Arial" pitchFamily="34" charset="0"/>
              <a:buChar char="•"/>
            </a:pPr>
            <a:r>
              <a:rPr lang="en-US" dirty="0" smtClean="0"/>
              <a:t>Neighborhood &amp; Homeowner’s Associations</a:t>
            </a:r>
          </a:p>
          <a:p>
            <a:endParaRPr lang="en-US" dirty="0" smtClean="0"/>
          </a:p>
          <a:p>
            <a:r>
              <a:rPr lang="en-US" sz="3600" dirty="0" smtClean="0"/>
              <a:t>Demographics:</a:t>
            </a:r>
          </a:p>
          <a:p>
            <a:pPr marL="228600" indent="-228600">
              <a:buFont typeface="Arial" pitchFamily="34" charset="0"/>
              <a:buChar char="•"/>
            </a:pPr>
            <a:r>
              <a:rPr lang="en-US" dirty="0" smtClean="0"/>
              <a:t>Total #</a:t>
            </a:r>
          </a:p>
          <a:p>
            <a:pPr marL="228600" indent="-228600">
              <a:buFont typeface="Arial" pitchFamily="34" charset="0"/>
              <a:buChar char="•"/>
            </a:pPr>
            <a:r>
              <a:rPr lang="en-US" dirty="0" smtClean="0"/>
              <a:t>Age:  Over 65 Years, Under 18 Years, Under 5 Years</a:t>
            </a:r>
          </a:p>
          <a:p>
            <a:pPr marL="228600" indent="-228600">
              <a:buFont typeface="Arial" pitchFamily="34" charset="0"/>
              <a:buChar char="•"/>
            </a:pPr>
            <a:r>
              <a:rPr lang="en-US" dirty="0" smtClean="0"/>
              <a:t>Race / Ethnicity:  Black / African-American, Hispanic / Latino, White</a:t>
            </a:r>
          </a:p>
          <a:p>
            <a:pPr marL="228600" indent="-228600">
              <a:buFont typeface="Arial" pitchFamily="34" charset="0"/>
              <a:buChar char="•"/>
            </a:pPr>
            <a:r>
              <a:rPr lang="en-US" dirty="0" smtClean="0"/>
              <a:t>Households:  Owners/Renters, with Kids, with Single Individuals</a:t>
            </a:r>
          </a:p>
          <a:p>
            <a:endParaRPr lang="en-US" dirty="0" smtClean="0"/>
          </a:p>
        </p:txBody>
      </p:sp>
      <p:sp>
        <p:nvSpPr>
          <p:cNvPr id="5" name="TextBox 4"/>
          <p:cNvSpPr txBox="1"/>
          <p:nvPr/>
        </p:nvSpPr>
        <p:spPr>
          <a:xfrm>
            <a:off x="4648200" y="1548854"/>
            <a:ext cx="4495800" cy="5309146"/>
          </a:xfrm>
          <a:prstGeom prst="rect">
            <a:avLst/>
          </a:prstGeom>
          <a:noFill/>
        </p:spPr>
        <p:txBody>
          <a:bodyPr wrap="square" rtlCol="0">
            <a:spAutoFit/>
          </a:bodyPr>
          <a:lstStyle/>
          <a:p>
            <a:r>
              <a:rPr lang="en-US" sz="3600" dirty="0" smtClean="0"/>
              <a:t>Assets:</a:t>
            </a:r>
          </a:p>
          <a:p>
            <a:pPr marL="228600" indent="-228600">
              <a:buFont typeface="Arial" pitchFamily="34" charset="0"/>
              <a:buChar char="•"/>
            </a:pPr>
            <a:r>
              <a:rPr lang="en-US" dirty="0" smtClean="0"/>
              <a:t>Libraries</a:t>
            </a:r>
          </a:p>
          <a:p>
            <a:pPr marL="228600" indent="-228600">
              <a:buFont typeface="Arial" pitchFamily="34" charset="0"/>
              <a:buChar char="•"/>
            </a:pPr>
            <a:r>
              <a:rPr lang="en-US" dirty="0" smtClean="0"/>
              <a:t>Churches</a:t>
            </a:r>
          </a:p>
          <a:p>
            <a:pPr marL="228600" indent="-228600">
              <a:buFont typeface="Arial" pitchFamily="34" charset="0"/>
              <a:buChar char="•"/>
            </a:pPr>
            <a:r>
              <a:rPr lang="en-US" dirty="0" smtClean="0"/>
              <a:t>Firehouses</a:t>
            </a:r>
          </a:p>
          <a:p>
            <a:pPr marL="228600" indent="-228600">
              <a:buFont typeface="Arial" pitchFamily="34" charset="0"/>
              <a:buChar char="•"/>
            </a:pPr>
            <a:r>
              <a:rPr lang="en-US" dirty="0" smtClean="0"/>
              <a:t>Parks</a:t>
            </a:r>
          </a:p>
          <a:p>
            <a:pPr marL="228600" indent="-228600">
              <a:buFont typeface="Arial" pitchFamily="34" charset="0"/>
              <a:buChar char="•"/>
            </a:pPr>
            <a:r>
              <a:rPr lang="en-US" dirty="0" smtClean="0"/>
              <a:t>Schools</a:t>
            </a:r>
          </a:p>
          <a:p>
            <a:pPr marL="228600" indent="-228600">
              <a:buFont typeface="Arial" pitchFamily="34" charset="0"/>
              <a:buChar char="•"/>
            </a:pPr>
            <a:r>
              <a:rPr lang="en-US" dirty="0" smtClean="0"/>
              <a:t>Businesses</a:t>
            </a:r>
          </a:p>
          <a:p>
            <a:pPr marL="228600" indent="-228600">
              <a:buFont typeface="Arial" pitchFamily="34" charset="0"/>
              <a:buChar char="•"/>
            </a:pPr>
            <a:r>
              <a:rPr lang="en-US" dirty="0" smtClean="0"/>
              <a:t>Neighbor-Identified Assets</a:t>
            </a:r>
          </a:p>
          <a:p>
            <a:endParaRPr lang="en-US" dirty="0" smtClean="0"/>
          </a:p>
          <a:p>
            <a:r>
              <a:rPr lang="en-US" sz="3000" dirty="0" smtClean="0"/>
              <a:t>Indicators of Well-Being:</a:t>
            </a:r>
          </a:p>
          <a:p>
            <a:pPr marL="228600" indent="-228600">
              <a:buFont typeface="Arial" pitchFamily="34" charset="0"/>
              <a:buChar char="•"/>
            </a:pPr>
            <a:r>
              <a:rPr lang="en-US" dirty="0" smtClean="0"/>
              <a:t>Civic Participation</a:t>
            </a:r>
          </a:p>
          <a:p>
            <a:pPr marL="228600" indent="-228600">
              <a:buFont typeface="Arial" pitchFamily="34" charset="0"/>
              <a:buChar char="•"/>
            </a:pPr>
            <a:r>
              <a:rPr lang="en-US" dirty="0" smtClean="0"/>
              <a:t>Culture &amp; Recreation</a:t>
            </a:r>
          </a:p>
          <a:p>
            <a:pPr marL="228600" indent="-228600">
              <a:buFont typeface="Arial" pitchFamily="34" charset="0"/>
              <a:buChar char="•"/>
            </a:pPr>
            <a:r>
              <a:rPr lang="en-US" dirty="0" smtClean="0"/>
              <a:t>Economy</a:t>
            </a:r>
          </a:p>
          <a:p>
            <a:pPr marL="228600" indent="-228600">
              <a:buFont typeface="Arial" pitchFamily="34" charset="0"/>
              <a:buChar char="•"/>
            </a:pPr>
            <a:r>
              <a:rPr lang="en-US" dirty="0" smtClean="0"/>
              <a:t>Health</a:t>
            </a:r>
          </a:p>
          <a:p>
            <a:pPr marL="228600" indent="-228600">
              <a:buFont typeface="Arial" pitchFamily="34" charset="0"/>
              <a:buChar char="•"/>
            </a:pPr>
            <a:r>
              <a:rPr lang="en-US" dirty="0" smtClean="0"/>
              <a:t>Learning</a:t>
            </a:r>
          </a:p>
          <a:p>
            <a:pPr marL="228600" indent="-228600">
              <a:buFont typeface="Arial" pitchFamily="34" charset="0"/>
              <a:buChar char="•"/>
            </a:pPr>
            <a:r>
              <a:rPr lang="en-US" dirty="0" smtClean="0"/>
              <a:t>Environment</a:t>
            </a:r>
          </a:p>
          <a:p>
            <a:pPr marL="228600" indent="-228600">
              <a:buFont typeface="Arial" pitchFamily="34" charset="0"/>
              <a:buChar char="•"/>
            </a:pPr>
            <a:r>
              <a:rPr lang="en-US" dirty="0" smtClean="0"/>
              <a:t>Social</a:t>
            </a:r>
            <a:endParaRPr lang="en-US" dirty="0"/>
          </a:p>
        </p:txBody>
      </p:sp>
      <p:sp>
        <p:nvSpPr>
          <p:cNvPr id="11" name="Title 1"/>
          <p:cNvSpPr>
            <a:spLocks noGrp="1"/>
          </p:cNvSpPr>
          <p:nvPr>
            <p:ph type="title"/>
          </p:nvPr>
        </p:nvSpPr>
        <p:spPr>
          <a:xfrm>
            <a:off x="457200" y="228600"/>
            <a:ext cx="8305800" cy="1143000"/>
          </a:xfrm>
        </p:spPr>
        <p:txBody>
          <a:bodyPr>
            <a:normAutofit/>
          </a:bodyPr>
          <a:lstStyle/>
          <a:p>
            <a:r>
              <a:rPr lang="en-US" b="1" dirty="0" smtClean="0">
                <a:solidFill>
                  <a:srgbClr val="FF6600"/>
                </a:solidFill>
                <a:latin typeface="Brush Script MT" pitchFamily="66" charset="0"/>
              </a:rPr>
              <a:t>Composite GIS Map</a:t>
            </a:r>
            <a:endParaRPr lang="en-US" b="1" dirty="0">
              <a:solidFill>
                <a:srgbClr val="FF6600"/>
              </a:solidFill>
              <a:latin typeface="Brush Script MT"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0" y="4343400"/>
            <a:ext cx="441960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1600200"/>
            <a:ext cx="3886200" cy="2514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3962400"/>
            <a:ext cx="3886200" cy="2667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600200"/>
            <a:ext cx="3886200" cy="2209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1524001"/>
            <a:ext cx="4114800" cy="5334000"/>
          </a:xfrm>
          <a:prstGeom prst="rect">
            <a:avLst/>
          </a:prstGeom>
          <a:noFill/>
        </p:spPr>
        <p:txBody>
          <a:bodyPr wrap="square" rtlCol="0">
            <a:spAutoFit/>
          </a:bodyPr>
          <a:lstStyle/>
          <a:p>
            <a:r>
              <a:rPr lang="en-US" sz="3200" dirty="0" smtClean="0"/>
              <a:t>Boundaries:</a:t>
            </a:r>
          </a:p>
          <a:p>
            <a:pPr marL="228600" indent="-228600">
              <a:buFont typeface="Arial" pitchFamily="34" charset="0"/>
              <a:buChar char="•"/>
            </a:pPr>
            <a:r>
              <a:rPr lang="en-US" dirty="0" smtClean="0"/>
              <a:t>Census Tract / Block Group / Block</a:t>
            </a:r>
          </a:p>
          <a:p>
            <a:pPr marL="228600" indent="-228600">
              <a:buFont typeface="Arial" pitchFamily="34" charset="0"/>
              <a:buChar char="•"/>
            </a:pPr>
            <a:r>
              <a:rPr lang="en-US" dirty="0" smtClean="0"/>
              <a:t>Zip Codes</a:t>
            </a:r>
          </a:p>
          <a:p>
            <a:pPr marL="228600" indent="-228600">
              <a:buFont typeface="Arial" pitchFamily="34" charset="0"/>
              <a:buChar char="•"/>
            </a:pPr>
            <a:r>
              <a:rPr lang="en-US" b="1" dirty="0" smtClean="0">
                <a:solidFill>
                  <a:srgbClr val="FFFF00"/>
                </a:solidFill>
              </a:rPr>
              <a:t>School Attendance Zones</a:t>
            </a:r>
          </a:p>
          <a:p>
            <a:pPr marL="228600" indent="-228600">
              <a:buFont typeface="Arial" pitchFamily="34" charset="0"/>
              <a:buChar char="•"/>
            </a:pPr>
            <a:r>
              <a:rPr lang="en-US" dirty="0" smtClean="0"/>
              <a:t>Voting Precincts</a:t>
            </a:r>
          </a:p>
          <a:p>
            <a:pPr marL="228600" indent="-228600">
              <a:buFont typeface="Arial" pitchFamily="34" charset="0"/>
              <a:buChar char="•"/>
            </a:pPr>
            <a:r>
              <a:rPr lang="en-US" b="1" dirty="0" smtClean="0">
                <a:solidFill>
                  <a:srgbClr val="FFFF00"/>
                </a:solidFill>
              </a:rPr>
              <a:t>Neighborhood &amp; Homeowner’s Associations</a:t>
            </a:r>
          </a:p>
          <a:p>
            <a:endParaRPr lang="en-US" dirty="0" smtClean="0"/>
          </a:p>
          <a:p>
            <a:r>
              <a:rPr lang="en-US" sz="3600" dirty="0" smtClean="0"/>
              <a:t>Demographics:</a:t>
            </a:r>
          </a:p>
          <a:p>
            <a:pPr marL="228600" indent="-228600">
              <a:buFont typeface="Arial" pitchFamily="34" charset="0"/>
              <a:buChar char="•"/>
            </a:pPr>
            <a:r>
              <a:rPr lang="en-US" dirty="0" smtClean="0"/>
              <a:t>Total #</a:t>
            </a:r>
          </a:p>
          <a:p>
            <a:pPr marL="228600" indent="-228600">
              <a:buFont typeface="Arial" pitchFamily="34" charset="0"/>
              <a:buChar char="•"/>
            </a:pPr>
            <a:r>
              <a:rPr lang="en-US" dirty="0" smtClean="0"/>
              <a:t>Age:  </a:t>
            </a:r>
            <a:r>
              <a:rPr lang="en-US" b="1" dirty="0" smtClean="0">
                <a:solidFill>
                  <a:srgbClr val="FFFF00"/>
                </a:solidFill>
              </a:rPr>
              <a:t>Over 65 Years</a:t>
            </a:r>
            <a:r>
              <a:rPr lang="en-US" dirty="0" smtClean="0"/>
              <a:t>, Under 18 Years, Under 5 Years</a:t>
            </a:r>
          </a:p>
          <a:p>
            <a:pPr marL="228600" indent="-228600">
              <a:buFont typeface="Arial" pitchFamily="34" charset="0"/>
              <a:buChar char="•"/>
            </a:pPr>
            <a:r>
              <a:rPr lang="en-US" dirty="0" smtClean="0"/>
              <a:t>Race / Ethnicity:  Black / African-American, Hispanic / Latino, White</a:t>
            </a:r>
          </a:p>
          <a:p>
            <a:pPr marL="228600" indent="-228600">
              <a:buFont typeface="Arial" pitchFamily="34" charset="0"/>
              <a:buChar char="•"/>
            </a:pPr>
            <a:r>
              <a:rPr lang="en-US" dirty="0" smtClean="0"/>
              <a:t>Households:  Owners/Renters, with Kids, with Single Individuals</a:t>
            </a:r>
          </a:p>
          <a:p>
            <a:endParaRPr lang="en-US" dirty="0" smtClean="0"/>
          </a:p>
        </p:txBody>
      </p:sp>
      <p:sp>
        <p:nvSpPr>
          <p:cNvPr id="5" name="TextBox 4"/>
          <p:cNvSpPr txBox="1"/>
          <p:nvPr/>
        </p:nvSpPr>
        <p:spPr>
          <a:xfrm>
            <a:off x="4648200" y="1548854"/>
            <a:ext cx="4495800" cy="5309146"/>
          </a:xfrm>
          <a:prstGeom prst="rect">
            <a:avLst/>
          </a:prstGeom>
          <a:noFill/>
        </p:spPr>
        <p:txBody>
          <a:bodyPr wrap="square" rtlCol="0">
            <a:spAutoFit/>
          </a:bodyPr>
          <a:lstStyle/>
          <a:p>
            <a:r>
              <a:rPr lang="en-US" sz="3600" dirty="0" smtClean="0"/>
              <a:t>Assets:</a:t>
            </a:r>
          </a:p>
          <a:p>
            <a:pPr marL="228600" indent="-228600">
              <a:buFont typeface="Arial" pitchFamily="34" charset="0"/>
              <a:buChar char="•"/>
            </a:pPr>
            <a:r>
              <a:rPr lang="en-US" b="1" dirty="0" smtClean="0">
                <a:solidFill>
                  <a:srgbClr val="FF0000"/>
                </a:solidFill>
              </a:rPr>
              <a:t>Libraries</a:t>
            </a:r>
          </a:p>
          <a:p>
            <a:pPr marL="228600" indent="-228600">
              <a:buFont typeface="Arial" pitchFamily="34" charset="0"/>
              <a:buChar char="•"/>
            </a:pPr>
            <a:r>
              <a:rPr lang="en-US" b="1" dirty="0" smtClean="0">
                <a:solidFill>
                  <a:srgbClr val="FF0000"/>
                </a:solidFill>
              </a:rPr>
              <a:t>Churches</a:t>
            </a:r>
          </a:p>
          <a:p>
            <a:pPr marL="228600" indent="-228600">
              <a:buFont typeface="Arial" pitchFamily="34" charset="0"/>
              <a:buChar char="•"/>
            </a:pPr>
            <a:r>
              <a:rPr lang="en-US" b="1" dirty="0" smtClean="0">
                <a:solidFill>
                  <a:srgbClr val="FF0000"/>
                </a:solidFill>
              </a:rPr>
              <a:t>Firehouses</a:t>
            </a:r>
          </a:p>
          <a:p>
            <a:pPr marL="228600" indent="-228600">
              <a:buFont typeface="Arial" pitchFamily="34" charset="0"/>
              <a:buChar char="•"/>
            </a:pPr>
            <a:r>
              <a:rPr lang="en-US" b="1" dirty="0" smtClean="0">
                <a:solidFill>
                  <a:srgbClr val="FF0000"/>
                </a:solidFill>
              </a:rPr>
              <a:t>Parks</a:t>
            </a:r>
          </a:p>
          <a:p>
            <a:pPr marL="228600" indent="-228600">
              <a:buFont typeface="Arial" pitchFamily="34" charset="0"/>
              <a:buChar char="•"/>
            </a:pPr>
            <a:r>
              <a:rPr lang="en-US" b="1" dirty="0" smtClean="0">
                <a:solidFill>
                  <a:srgbClr val="FF0000"/>
                </a:solidFill>
              </a:rPr>
              <a:t>Schools</a:t>
            </a:r>
          </a:p>
          <a:p>
            <a:pPr marL="228600" indent="-228600">
              <a:buFont typeface="Arial" pitchFamily="34" charset="0"/>
              <a:buChar char="•"/>
            </a:pPr>
            <a:r>
              <a:rPr lang="en-US" dirty="0" smtClean="0"/>
              <a:t>Businesses</a:t>
            </a:r>
          </a:p>
          <a:p>
            <a:pPr marL="228600" indent="-228600">
              <a:buFont typeface="Arial" pitchFamily="34" charset="0"/>
              <a:buChar char="•"/>
            </a:pPr>
            <a:r>
              <a:rPr lang="en-US" dirty="0" smtClean="0"/>
              <a:t>Neighbor-Identified Assets</a:t>
            </a:r>
          </a:p>
          <a:p>
            <a:endParaRPr lang="en-US" dirty="0" smtClean="0"/>
          </a:p>
          <a:p>
            <a:r>
              <a:rPr lang="en-US" sz="3000" dirty="0" smtClean="0"/>
              <a:t>Indicators of Well-Being:</a:t>
            </a:r>
          </a:p>
          <a:p>
            <a:pPr marL="228600" indent="-228600">
              <a:buFont typeface="Arial" pitchFamily="34" charset="0"/>
              <a:buChar char="•"/>
            </a:pPr>
            <a:r>
              <a:rPr lang="en-US" dirty="0" smtClean="0"/>
              <a:t>Civic Participation</a:t>
            </a:r>
          </a:p>
          <a:p>
            <a:pPr marL="228600" indent="-228600">
              <a:buFont typeface="Arial" pitchFamily="34" charset="0"/>
              <a:buChar char="•"/>
            </a:pPr>
            <a:r>
              <a:rPr lang="en-US" dirty="0" smtClean="0"/>
              <a:t>Culture &amp; Recreation</a:t>
            </a:r>
          </a:p>
          <a:p>
            <a:pPr marL="228600" indent="-228600">
              <a:buFont typeface="Arial" pitchFamily="34" charset="0"/>
              <a:buChar char="•"/>
            </a:pPr>
            <a:r>
              <a:rPr lang="en-US" dirty="0" smtClean="0"/>
              <a:t>Economy</a:t>
            </a:r>
          </a:p>
          <a:p>
            <a:pPr marL="228600" indent="-228600">
              <a:buFont typeface="Arial" pitchFamily="34" charset="0"/>
              <a:buChar char="•"/>
            </a:pPr>
            <a:r>
              <a:rPr lang="en-US" dirty="0" smtClean="0"/>
              <a:t>Health</a:t>
            </a:r>
          </a:p>
          <a:p>
            <a:pPr marL="228600" indent="-228600">
              <a:buFont typeface="Arial" pitchFamily="34" charset="0"/>
              <a:buChar char="•"/>
            </a:pPr>
            <a:r>
              <a:rPr lang="en-US" b="1" dirty="0" smtClean="0">
                <a:solidFill>
                  <a:srgbClr val="FFFF00"/>
                </a:solidFill>
              </a:rPr>
              <a:t>Learning</a:t>
            </a:r>
          </a:p>
          <a:p>
            <a:pPr marL="228600" indent="-228600">
              <a:buFont typeface="Arial" pitchFamily="34" charset="0"/>
              <a:buChar char="•"/>
            </a:pPr>
            <a:r>
              <a:rPr lang="en-US" dirty="0" smtClean="0"/>
              <a:t>Environment</a:t>
            </a:r>
          </a:p>
          <a:p>
            <a:pPr marL="228600" indent="-228600">
              <a:buFont typeface="Arial" pitchFamily="34" charset="0"/>
              <a:buChar char="•"/>
            </a:pPr>
            <a:r>
              <a:rPr lang="en-US" dirty="0" smtClean="0"/>
              <a:t>Social</a:t>
            </a:r>
            <a:endParaRPr lang="en-US" dirty="0"/>
          </a:p>
        </p:txBody>
      </p:sp>
      <p:sp>
        <p:nvSpPr>
          <p:cNvPr id="11" name="Title 1"/>
          <p:cNvSpPr>
            <a:spLocks noGrp="1"/>
          </p:cNvSpPr>
          <p:nvPr>
            <p:ph type="title"/>
          </p:nvPr>
        </p:nvSpPr>
        <p:spPr>
          <a:xfrm>
            <a:off x="457200" y="228600"/>
            <a:ext cx="8305800" cy="1143000"/>
          </a:xfrm>
        </p:spPr>
        <p:txBody>
          <a:bodyPr>
            <a:normAutofit/>
          </a:bodyPr>
          <a:lstStyle/>
          <a:p>
            <a:r>
              <a:rPr lang="en-US" b="1" dirty="0" smtClean="0">
                <a:solidFill>
                  <a:srgbClr val="FF6600"/>
                </a:solidFill>
                <a:latin typeface="Brush Script MT" pitchFamily="66" charset="0"/>
              </a:rPr>
              <a:t>A North Port Example</a:t>
            </a:r>
            <a:endParaRPr lang="en-US" b="1" dirty="0">
              <a:solidFill>
                <a:srgbClr val="FF6600"/>
              </a:solidFill>
              <a:latin typeface="Brush Script MT"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1a.jpg"/>
          <p:cNvPicPr>
            <a:picLocks noChangeAspect="1"/>
          </p:cNvPicPr>
          <p:nvPr/>
        </p:nvPicPr>
        <p:blipFill>
          <a:blip r:embed="rId3" cstate="print"/>
          <a:stretch>
            <a:fillRect/>
          </a:stretch>
        </p:blipFill>
        <p:spPr>
          <a:xfrm>
            <a:off x="0" y="306142"/>
            <a:ext cx="9144000" cy="62457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1b.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3.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nal_4.jpg"/>
          <p:cNvPicPr>
            <a:picLocks noChangeAspect="1"/>
          </p:cNvPicPr>
          <p:nvPr/>
        </p:nvPicPr>
        <p:blipFill>
          <a:blip r:embed="rId3" cstate="print"/>
          <a:stretch>
            <a:fillRect/>
          </a:stretch>
        </p:blipFill>
        <p:spPr>
          <a:xfrm>
            <a:off x="777240" y="837027"/>
            <a:ext cx="7589520" cy="518394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3074</TotalTime>
  <Words>1297</Words>
  <Application>Microsoft Office PowerPoint</Application>
  <PresentationFormat>On-screen Show (4:3)</PresentationFormat>
  <Paragraphs>217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Slide 1</vt:lpstr>
      <vt:lpstr>The What &amp; Why of Community Data </vt:lpstr>
      <vt:lpstr>Features &amp; Benefits of High Quality Data </vt:lpstr>
      <vt:lpstr>Composite GIS Map</vt:lpstr>
      <vt:lpstr>A North Port Example</vt:lpstr>
      <vt:lpstr>Slide 6</vt:lpstr>
      <vt:lpstr>Slide 7</vt:lpstr>
      <vt:lpstr>Slide 8</vt:lpstr>
      <vt:lpstr>Slide 9</vt:lpstr>
      <vt:lpstr>Slide 10</vt:lpstr>
      <vt:lpstr>Slide 11</vt:lpstr>
      <vt:lpstr>Slide 12</vt:lpstr>
      <vt:lpstr>Slide 13</vt:lpstr>
      <vt:lpstr>Slide 14</vt:lpstr>
      <vt:lpstr>Slide 15</vt:lpstr>
      <vt:lpstr>An Update on Community Data 2.0:  The May 19 County-Wide Session</vt:lpstr>
      <vt:lpstr>Data 2.0 Convening - Participants</vt:lpstr>
      <vt:lpstr>Slide 18</vt:lpstr>
      <vt:lpstr>Data 2.0 Convening  - Questions</vt:lpstr>
      <vt:lpstr>Partnership Opportunities for Consideration</vt:lpstr>
      <vt:lpstr>Slide 21</vt:lpstr>
      <vt:lpstr>Community Data 2.0 Questions</vt:lpstr>
      <vt:lpstr>Community Data – First Yield</vt:lpstr>
      <vt:lpstr>Community Data – First Yield</vt:lpstr>
      <vt:lpstr>Community Data – First Yield</vt:lpstr>
      <vt:lpstr>Community Data – First Yield</vt:lpstr>
      <vt:lpstr>Community Data – First Yield</vt:lpstr>
      <vt:lpstr>Making a Case for:  </vt:lpstr>
      <vt:lpstr>What Next?  </vt:lpstr>
      <vt:lpstr>Slide 30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Data 2.0</dc:title>
  <dc:creator>apinto</dc:creator>
  <cp:lastModifiedBy>apinto</cp:lastModifiedBy>
  <cp:revision>62</cp:revision>
  <dcterms:created xsi:type="dcterms:W3CDTF">2011-08-02T12:55:12Z</dcterms:created>
  <dcterms:modified xsi:type="dcterms:W3CDTF">2011-09-12T15:43:11Z</dcterms:modified>
</cp:coreProperties>
</file>